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9" r:id="rId5"/>
    <p:sldId id="257" r:id="rId6"/>
    <p:sldId id="274" r:id="rId7"/>
    <p:sldId id="275" r:id="rId8"/>
    <p:sldId id="277" r:id="rId9"/>
    <p:sldId id="278" r:id="rId10"/>
    <p:sldId id="258" r:id="rId11"/>
    <p:sldId id="280" r:id="rId12"/>
    <p:sldId id="281" r:id="rId13"/>
    <p:sldId id="259" r:id="rId14"/>
    <p:sldId id="282" r:id="rId15"/>
    <p:sldId id="283" r:id="rId16"/>
    <p:sldId id="284" r:id="rId17"/>
    <p:sldId id="271" r:id="rId1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6FAD-165F-4D8A-BF2B-EEE03F71E2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6FAD-165F-4D8A-BF2B-EEE03F71E2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6FAD-165F-4D8A-BF2B-EEE03F71E2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6FAD-165F-4D8A-BF2B-EEE03F71E2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6FAD-165F-4D8A-BF2B-EEE03F71E2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r" eaLnBrk="1" hangingPunct="1"/>
            <a:fld id="{87416076-4A6A-42E9-A977-EB537B1E243E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4403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403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r" eaLnBrk="1" hangingPunct="1"/>
            <a:fld id="{E2279EF5-523B-4E22-956F-1C6A079AE77B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6FAD-165F-4D8A-BF2B-EEE03F71E2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6FAD-165F-4D8A-BF2B-EEE03F71E2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6FAD-165F-4D8A-BF2B-EEE03F71E2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6FAD-165F-4D8A-BF2B-EEE03F71E2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6FAD-165F-4D8A-BF2B-EEE03F71E2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6FAD-165F-4D8A-BF2B-EEE03F71E2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6FAD-165F-4D8A-BF2B-EEE03F71E2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39061" y="4259766"/>
            <a:ext cx="6082254" cy="1101301"/>
          </a:xfrm>
        </p:spPr>
        <p:txBody>
          <a:bodyPr anchor="ctr" anchorCtr="0">
            <a:normAutofit/>
          </a:bodyPr>
          <a:lstStyle>
            <a:lvl1pPr algn="ctr">
              <a:defRPr sz="5400" b="1"/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9061" y="5403428"/>
            <a:ext cx="6082254" cy="701868"/>
          </a:xfr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5F9-081B-4062-9F80-0E315FE959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4178-5E95-48FE-8FA5-5746B7790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838201" y="571503"/>
            <a:ext cx="10515601" cy="5649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5F9-081B-4062-9F80-0E315FE959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4178-5E95-48FE-8FA5-5746B7790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91" y="1843552"/>
            <a:ext cx="8022218" cy="1917654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891" y="3890179"/>
            <a:ext cx="8022218" cy="100844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5F9-081B-4062-9F80-0E315FE959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4178-5E95-48FE-8FA5-5746B779089E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209800" y="3800971"/>
            <a:ext cx="8022218" cy="824400"/>
          </a:xfrm>
          <a:prstGeom prst="rect">
            <a:avLst/>
          </a:prstGeom>
          <a:blipFill dpi="0" rotWithShape="1">
            <a:blip r:embed="rId2"/>
            <a:srcRect/>
            <a:stretch>
              <a:fillRect t="-1000"/>
            </a:stretch>
          </a:blipFill>
        </p:spPr>
        <p:txBody>
          <a:bodyPr vert="horz" lIns="91440" tIns="45720" rIns="91440" bIns="45720" rtlCol="0" anchor="t" anchorCtr="0">
            <a:normAutofit/>
          </a:bodyPr>
          <a:lstStyle>
            <a:defPPr>
              <a:defRPr lang="zh-CN"/>
            </a:defPPr>
            <a:lvl1pPr marL="0" indent="0" algn="ctr" defTabSz="91440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indent="0" defTabSz="914400" eaLnBrk="1" latinLnBrk="0" hangingPunct="1">
              <a:lnSpc>
                <a:spcPct val="90000"/>
              </a:lnSpc>
              <a:spcBef>
                <a:spcPts val="5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indent="0" defTabSz="914400" eaLnBrk="1" latinLnBrk="0" hangingPunct="1">
              <a:lnSpc>
                <a:spcPct val="90000"/>
              </a:lnSpc>
              <a:spcBef>
                <a:spcPts val="5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indent="0" defTabSz="914400" eaLnBrk="1" latinLnBrk="0" hangingPunct="1">
              <a:lnSpc>
                <a:spcPct val="90000"/>
              </a:lnSpc>
              <a:spcBef>
                <a:spcPts val="50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indent="0" defTabSz="914400" eaLnBrk="1" latinLnBrk="0" hangingPunct="1">
              <a:lnSpc>
                <a:spcPct val="90000"/>
              </a:lnSpc>
              <a:spcBef>
                <a:spcPts val="50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0304" y="2009099"/>
            <a:ext cx="4662191" cy="41251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9934" y="2009099"/>
            <a:ext cx="4662191" cy="41251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5F9-081B-4062-9F80-0E315FE959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4178-5E95-48FE-8FA5-5746B7790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95270"/>
            <a:ext cx="10515600" cy="595418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51499"/>
            <a:ext cx="5157787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469535"/>
            <a:ext cx="5157787" cy="372012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51499"/>
            <a:ext cx="5183188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69535"/>
            <a:ext cx="5183188" cy="372012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5F9-081B-4062-9F80-0E315FE959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4178-5E95-48FE-8FA5-5746B7790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615085" y="948085"/>
            <a:ext cx="4961831" cy="4961831"/>
            <a:chOff x="3593148" y="948085"/>
            <a:chExt cx="4961831" cy="4961831"/>
          </a:xfrm>
        </p:grpSpPr>
        <p:sp>
          <p:nvSpPr>
            <p:cNvPr id="11" name="椭圆 2"/>
            <p:cNvSpPr>
              <a:spLocks noChangeArrowheads="1"/>
            </p:cNvSpPr>
            <p:nvPr/>
          </p:nvSpPr>
          <p:spPr bwMode="auto">
            <a:xfrm>
              <a:off x="3754015" y="1108952"/>
              <a:ext cx="4638007" cy="4640097"/>
            </a:xfrm>
            <a:prstGeom prst="ellipse">
              <a:avLst/>
            </a:prstGeom>
            <a:solidFill>
              <a:srgbClr val="FFC2E0"/>
            </a:solidFill>
            <a:ln w="3175" cmpd="sng">
              <a:solidFill>
                <a:srgbClr val="FF85C2"/>
              </a:solidFill>
              <a:round/>
            </a:ln>
          </p:spPr>
          <p:txBody>
            <a:bodyPr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椭圆 3"/>
            <p:cNvSpPr>
              <a:spLocks noChangeArrowheads="1"/>
            </p:cNvSpPr>
            <p:nvPr/>
          </p:nvSpPr>
          <p:spPr bwMode="auto">
            <a:xfrm>
              <a:off x="3593148" y="948085"/>
              <a:ext cx="4961831" cy="4961831"/>
            </a:xfrm>
            <a:prstGeom prst="ellipse">
              <a:avLst/>
            </a:prstGeom>
            <a:noFill/>
            <a:ln w="3175" cmpd="sng">
              <a:solidFill>
                <a:srgbClr val="FF85C2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3" name="圆角矩形 4"/>
          <p:cNvSpPr>
            <a:spLocks noChangeArrowheads="1"/>
          </p:cNvSpPr>
          <p:nvPr/>
        </p:nvSpPr>
        <p:spPr bwMode="auto">
          <a:xfrm>
            <a:off x="3150239" y="2834625"/>
            <a:ext cx="5891522" cy="9589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>
            <a:normAutofit fontScale="75000" lnSpcReduction="2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/>
            <a:endParaRPr lang="zh-CN" altLang="en-US" sz="6000" dirty="0">
              <a:solidFill>
                <a:srgbClr val="FFFFFF"/>
              </a:solidFill>
              <a:ea typeface="黑体" panose="02010609060101010101" pitchFamily="49" charset="-122"/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5669805" y="4075605"/>
            <a:ext cx="1151144" cy="1391402"/>
          </a:xfrm>
          <a:custGeom>
            <a:avLst/>
            <a:gdLst>
              <a:gd name="T0" fmla="*/ 86328 w 968375"/>
              <a:gd name="T1" fmla="*/ 968447 h 1170887"/>
              <a:gd name="T2" fmla="*/ 416627 w 968375"/>
              <a:gd name="T3" fmla="*/ 1114654 h 1170887"/>
              <a:gd name="T4" fmla="*/ 743172 w 968375"/>
              <a:gd name="T5" fmla="*/ 975945 h 1170887"/>
              <a:gd name="T6" fmla="*/ 791966 w 968375"/>
              <a:gd name="T7" fmla="*/ 998438 h 1170887"/>
              <a:gd name="T8" fmla="*/ 416627 w 968375"/>
              <a:gd name="T9" fmla="*/ 1170887 h 1170887"/>
              <a:gd name="T10" fmla="*/ 33780 w 968375"/>
              <a:gd name="T11" fmla="*/ 990941 h 1170887"/>
              <a:gd name="T12" fmla="*/ 86328 w 968375"/>
              <a:gd name="T13" fmla="*/ 968447 h 1170887"/>
              <a:gd name="T14" fmla="*/ 870787 w 968375"/>
              <a:gd name="T15" fmla="*/ 619801 h 1170887"/>
              <a:gd name="T16" fmla="*/ 968375 w 968375"/>
              <a:gd name="T17" fmla="*/ 739765 h 1170887"/>
              <a:gd name="T18" fmla="*/ 844513 w 968375"/>
              <a:gd name="T19" fmla="*/ 863478 h 1170887"/>
              <a:gd name="T20" fmla="*/ 799473 w 968375"/>
              <a:gd name="T21" fmla="*/ 855981 h 1170887"/>
              <a:gd name="T22" fmla="*/ 829500 w 968375"/>
              <a:gd name="T23" fmla="*/ 807245 h 1170887"/>
              <a:gd name="T24" fmla="*/ 844513 w 968375"/>
              <a:gd name="T25" fmla="*/ 810994 h 1170887"/>
              <a:gd name="T26" fmla="*/ 912074 w 968375"/>
              <a:gd name="T27" fmla="*/ 739765 h 1170887"/>
              <a:gd name="T28" fmla="*/ 867034 w 968375"/>
              <a:gd name="T29" fmla="*/ 676034 h 1170887"/>
              <a:gd name="T30" fmla="*/ 870787 w 968375"/>
              <a:gd name="T31" fmla="*/ 619801 h 1170887"/>
              <a:gd name="T32" fmla="*/ 821993 w 968375"/>
              <a:gd name="T33" fmla="*/ 537325 h 1170887"/>
              <a:gd name="T34" fmla="*/ 829500 w 968375"/>
              <a:gd name="T35" fmla="*/ 612303 h 1170887"/>
              <a:gd name="T36" fmla="*/ 416627 w 968375"/>
              <a:gd name="T37" fmla="*/ 1024681 h 1170887"/>
              <a:gd name="T38" fmla="*/ 0 w 968375"/>
              <a:gd name="T39" fmla="*/ 612303 h 1170887"/>
              <a:gd name="T40" fmla="*/ 7507 w 968375"/>
              <a:gd name="T41" fmla="*/ 544823 h 1170887"/>
              <a:gd name="T42" fmla="*/ 416627 w 968375"/>
              <a:gd name="T43" fmla="*/ 758510 h 1170887"/>
              <a:gd name="T44" fmla="*/ 821993 w 968375"/>
              <a:gd name="T45" fmla="*/ 544823 h 1170887"/>
              <a:gd name="T46" fmla="*/ 821993 w 968375"/>
              <a:gd name="T47" fmla="*/ 537325 h 1170887"/>
              <a:gd name="T48" fmla="*/ 416627 w 968375"/>
              <a:gd name="T49" fmla="*/ 372374 h 1170887"/>
              <a:gd name="T50" fmla="*/ 776952 w 968375"/>
              <a:gd name="T51" fmla="*/ 544823 h 1170887"/>
              <a:gd name="T52" fmla="*/ 773199 w 968375"/>
              <a:gd name="T53" fmla="*/ 571065 h 1170887"/>
              <a:gd name="T54" fmla="*/ 416627 w 968375"/>
              <a:gd name="T55" fmla="*/ 451101 h 1170887"/>
              <a:gd name="T56" fmla="*/ 56301 w 968375"/>
              <a:gd name="T57" fmla="*/ 571065 h 1170887"/>
              <a:gd name="T58" fmla="*/ 52547 w 968375"/>
              <a:gd name="T59" fmla="*/ 544823 h 1170887"/>
              <a:gd name="T60" fmla="*/ 416627 w 968375"/>
              <a:gd name="T61" fmla="*/ 372374 h 1170887"/>
              <a:gd name="T62" fmla="*/ 543902 w 968375"/>
              <a:gd name="T63" fmla="*/ 62096 h 1170887"/>
              <a:gd name="T64" fmla="*/ 554238 w 968375"/>
              <a:gd name="T65" fmla="*/ 372576 h 1170887"/>
              <a:gd name="T66" fmla="*/ 543902 w 968375"/>
              <a:gd name="T67" fmla="*/ 62096 h 1170887"/>
              <a:gd name="T68" fmla="*/ 275155 w 968375"/>
              <a:gd name="T69" fmla="*/ 41398 h 1170887"/>
              <a:gd name="T70" fmla="*/ 285491 w 968375"/>
              <a:gd name="T71" fmla="*/ 351878 h 1170887"/>
              <a:gd name="T72" fmla="*/ 275155 w 968375"/>
              <a:gd name="T73" fmla="*/ 41398 h 1170887"/>
              <a:gd name="T74" fmla="*/ 409528 w 968375"/>
              <a:gd name="T75" fmla="*/ 0 h 1170887"/>
              <a:gd name="T76" fmla="*/ 419865 w 968375"/>
              <a:gd name="T77" fmla="*/ 310480 h 1170887"/>
              <a:gd name="T78" fmla="*/ 409528 w 968375"/>
              <a:gd name="T79" fmla="*/ 0 h 1170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68375" h="1170887">
                <a:moveTo>
                  <a:pt x="86328" y="968447"/>
                </a:moveTo>
                <a:cubicBezTo>
                  <a:pt x="120108" y="1054672"/>
                  <a:pt x="258984" y="1114654"/>
                  <a:pt x="416627" y="1114654"/>
                </a:cubicBezTo>
                <a:cubicBezTo>
                  <a:pt x="566762" y="1114654"/>
                  <a:pt x="701884" y="1058421"/>
                  <a:pt x="743172" y="975945"/>
                </a:cubicBezTo>
                <a:cubicBezTo>
                  <a:pt x="791966" y="998438"/>
                  <a:pt x="791966" y="998438"/>
                  <a:pt x="791966" y="998438"/>
                </a:cubicBezTo>
                <a:cubicBezTo>
                  <a:pt x="743172" y="1103407"/>
                  <a:pt x="589283" y="1170887"/>
                  <a:pt x="416627" y="1170887"/>
                </a:cubicBezTo>
                <a:cubicBezTo>
                  <a:pt x="236464" y="1170887"/>
                  <a:pt x="78821" y="1095909"/>
                  <a:pt x="33780" y="990941"/>
                </a:cubicBezTo>
                <a:cubicBezTo>
                  <a:pt x="86328" y="968447"/>
                  <a:pt x="86328" y="968447"/>
                  <a:pt x="86328" y="968447"/>
                </a:cubicBezTo>
                <a:close/>
                <a:moveTo>
                  <a:pt x="870787" y="619801"/>
                </a:moveTo>
                <a:cubicBezTo>
                  <a:pt x="927088" y="634796"/>
                  <a:pt x="968375" y="683532"/>
                  <a:pt x="968375" y="739765"/>
                </a:cubicBezTo>
                <a:cubicBezTo>
                  <a:pt x="968375" y="810994"/>
                  <a:pt x="912074" y="863478"/>
                  <a:pt x="844513" y="863478"/>
                </a:cubicBezTo>
                <a:cubicBezTo>
                  <a:pt x="829500" y="863478"/>
                  <a:pt x="814486" y="863478"/>
                  <a:pt x="799473" y="855981"/>
                </a:cubicBezTo>
                <a:cubicBezTo>
                  <a:pt x="810733" y="840985"/>
                  <a:pt x="821993" y="822241"/>
                  <a:pt x="829500" y="807245"/>
                </a:cubicBezTo>
                <a:cubicBezTo>
                  <a:pt x="833253" y="807245"/>
                  <a:pt x="840760" y="810994"/>
                  <a:pt x="844513" y="810994"/>
                </a:cubicBezTo>
                <a:cubicBezTo>
                  <a:pt x="882047" y="810994"/>
                  <a:pt x="912074" y="777254"/>
                  <a:pt x="912074" y="739765"/>
                </a:cubicBezTo>
                <a:cubicBezTo>
                  <a:pt x="912074" y="713523"/>
                  <a:pt x="893307" y="687281"/>
                  <a:pt x="867034" y="676034"/>
                </a:cubicBezTo>
                <a:cubicBezTo>
                  <a:pt x="870787" y="661038"/>
                  <a:pt x="870787" y="642294"/>
                  <a:pt x="870787" y="619801"/>
                </a:cubicBezTo>
                <a:close/>
                <a:moveTo>
                  <a:pt x="821993" y="537325"/>
                </a:moveTo>
                <a:cubicBezTo>
                  <a:pt x="825746" y="556070"/>
                  <a:pt x="829500" y="582312"/>
                  <a:pt x="829500" y="612303"/>
                </a:cubicBezTo>
                <a:cubicBezTo>
                  <a:pt x="829500" y="840985"/>
                  <a:pt x="645584" y="1024681"/>
                  <a:pt x="416627" y="1024681"/>
                </a:cubicBezTo>
                <a:cubicBezTo>
                  <a:pt x="187669" y="1024681"/>
                  <a:pt x="0" y="840985"/>
                  <a:pt x="0" y="612303"/>
                </a:cubicBezTo>
                <a:cubicBezTo>
                  <a:pt x="0" y="586061"/>
                  <a:pt x="3753" y="563567"/>
                  <a:pt x="7507" y="544823"/>
                </a:cubicBezTo>
                <a:cubicBezTo>
                  <a:pt x="7507" y="664787"/>
                  <a:pt x="187669" y="758510"/>
                  <a:pt x="416627" y="758510"/>
                </a:cubicBezTo>
                <a:cubicBezTo>
                  <a:pt x="641830" y="758510"/>
                  <a:pt x="821993" y="664787"/>
                  <a:pt x="821993" y="544823"/>
                </a:cubicBezTo>
                <a:cubicBezTo>
                  <a:pt x="821993" y="541074"/>
                  <a:pt x="821993" y="541074"/>
                  <a:pt x="821993" y="537325"/>
                </a:cubicBezTo>
                <a:close/>
                <a:moveTo>
                  <a:pt x="416627" y="372374"/>
                </a:moveTo>
                <a:cubicBezTo>
                  <a:pt x="611803" y="372374"/>
                  <a:pt x="776952" y="451101"/>
                  <a:pt x="776952" y="544823"/>
                </a:cubicBezTo>
                <a:cubicBezTo>
                  <a:pt x="776952" y="556070"/>
                  <a:pt x="776952" y="563567"/>
                  <a:pt x="773199" y="571065"/>
                </a:cubicBezTo>
                <a:cubicBezTo>
                  <a:pt x="716898" y="499836"/>
                  <a:pt x="578023" y="451101"/>
                  <a:pt x="416627" y="451101"/>
                </a:cubicBezTo>
                <a:cubicBezTo>
                  <a:pt x="251477" y="451101"/>
                  <a:pt x="112601" y="499836"/>
                  <a:pt x="56301" y="571065"/>
                </a:cubicBezTo>
                <a:cubicBezTo>
                  <a:pt x="52547" y="563567"/>
                  <a:pt x="52547" y="556070"/>
                  <a:pt x="52547" y="544823"/>
                </a:cubicBezTo>
                <a:cubicBezTo>
                  <a:pt x="52547" y="451101"/>
                  <a:pt x="217696" y="372374"/>
                  <a:pt x="416627" y="372374"/>
                </a:cubicBezTo>
                <a:close/>
                <a:moveTo>
                  <a:pt x="543902" y="62096"/>
                </a:moveTo>
                <a:cubicBezTo>
                  <a:pt x="636930" y="186288"/>
                  <a:pt x="492220" y="196637"/>
                  <a:pt x="554238" y="372576"/>
                </a:cubicBezTo>
                <a:cubicBezTo>
                  <a:pt x="409528" y="155240"/>
                  <a:pt x="585248" y="196637"/>
                  <a:pt x="543902" y="62096"/>
                </a:cubicBezTo>
                <a:close/>
                <a:moveTo>
                  <a:pt x="275155" y="41398"/>
                </a:moveTo>
                <a:cubicBezTo>
                  <a:pt x="368183" y="175939"/>
                  <a:pt x="223472" y="175939"/>
                  <a:pt x="285491" y="351878"/>
                </a:cubicBezTo>
                <a:cubicBezTo>
                  <a:pt x="140780" y="144891"/>
                  <a:pt x="316500" y="186288"/>
                  <a:pt x="275155" y="41398"/>
                </a:cubicBezTo>
                <a:close/>
                <a:moveTo>
                  <a:pt x="409528" y="0"/>
                </a:moveTo>
                <a:cubicBezTo>
                  <a:pt x="502556" y="124192"/>
                  <a:pt x="357846" y="134542"/>
                  <a:pt x="419865" y="310480"/>
                </a:cubicBezTo>
                <a:cubicBezTo>
                  <a:pt x="275155" y="103493"/>
                  <a:pt x="450874" y="144891"/>
                  <a:pt x="409528" y="0"/>
                </a:cubicBezTo>
                <a:close/>
              </a:path>
            </a:pathLst>
          </a:custGeom>
          <a:solidFill>
            <a:srgbClr val="FF85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4014" y="2834624"/>
            <a:ext cx="4638007" cy="958939"/>
          </a:xfrm>
        </p:spPr>
        <p:txBody>
          <a:bodyPr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1ABD5F9-081B-4062-9F80-0E315FE959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E184178-5E95-48FE-8FA5-5746B7790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5F9-081B-4062-9F80-0E315FE959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4178-5E95-48FE-8FA5-5746B7790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0" y="83126"/>
            <a:ext cx="12192000" cy="67748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5F9-081B-4062-9F80-0E315FE959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4178-5E95-48FE-8FA5-5746B7790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10329706" y="1055077"/>
            <a:ext cx="1024094" cy="512188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1055077"/>
            <a:ext cx="9411119" cy="512188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5F9-081B-4062-9F80-0E315FE959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4178-5E95-48FE-8FA5-5746B7790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387831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1092203"/>
            <a:ext cx="10515600" cy="674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BD5F9-081B-4062-9F80-0E315FE959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84178-5E95-48FE-8FA5-5746B779089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gradFill>
            <a:gsLst>
              <a:gs pos="100000">
                <a:schemeClr val="accent2">
                  <a:lumMod val="75000"/>
                </a:schemeClr>
              </a:gs>
              <a:gs pos="60000">
                <a:schemeClr val="accent1"/>
              </a:gs>
              <a:gs pos="0">
                <a:schemeClr val="accent3"/>
              </a:gs>
            </a:gsLst>
            <a:path path="circle">
              <a:fillToRect l="50000" t="50000" r="50000" b="50000"/>
            </a:path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n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7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ags" Target="../tags/tag73.xml"/><Relationship Id="rId3" Type="http://schemas.openxmlformats.org/officeDocument/2006/relationships/image" Target="../media/image6.png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2" Type="http://schemas.openxmlformats.org/officeDocument/2006/relationships/notesSlide" Target="../notesSlides/notesSlide12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79.xml"/><Relationship Id="rId1" Type="http://schemas.openxmlformats.org/officeDocument/2006/relationships/tags" Target="../tags/tag7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3" Type="http://schemas.openxmlformats.org/officeDocument/2006/relationships/notesSlide" Target="../notesSlides/notesSlide13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84.xml"/><Relationship Id="rId10" Type="http://schemas.openxmlformats.org/officeDocument/2006/relationships/image" Target="../media/image15.png"/><Relationship Id="rId1" Type="http://schemas.openxmlformats.org/officeDocument/2006/relationships/tags" Target="../tags/tag80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3" Type="http://schemas.openxmlformats.org/officeDocument/2006/relationships/notesSlide" Target="../notesSlides/notesSlide14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89.xml"/><Relationship Id="rId10" Type="http://schemas.openxmlformats.org/officeDocument/2006/relationships/image" Target="../media/image20.png"/><Relationship Id="rId1" Type="http://schemas.openxmlformats.org/officeDocument/2006/relationships/tags" Target="../tags/tag85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5.xml"/><Relationship Id="rId13" Type="http://schemas.openxmlformats.org/officeDocument/2006/relationships/tags" Target="../tags/tag18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42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0" Type="http://schemas.openxmlformats.org/officeDocument/2006/relationships/notesSlide" Target="../notesSlides/notesSlide6.xml"/><Relationship Id="rId1" Type="http://schemas.openxmlformats.org/officeDocument/2006/relationships/tags" Target="../tags/tag3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4.xml"/><Relationship Id="rId10" Type="http://schemas.openxmlformats.org/officeDocument/2006/relationships/tags" Target="../tags/tag58.xml"/><Relationship Id="rId1" Type="http://schemas.openxmlformats.org/officeDocument/2006/relationships/tags" Target="../tags/tag4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软件设计原则及</a:t>
            </a:r>
            <a:br>
              <a:rPr lang="zh-CN" altLang="en-US" dirty="0"/>
            </a:br>
            <a:r>
              <a:rPr lang="en-US" altLang="zh-CN" dirty="0"/>
              <a:t>BeCool CMS </a:t>
            </a:r>
            <a:r>
              <a:rPr lang="zh-CN" altLang="en-US" dirty="0"/>
              <a:t>介绍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 lnSpcReduction="20000"/>
          </a:bodyPr>
          <a:lstStyle/>
          <a:p>
            <a:r>
              <a:rPr lang="en-US" altLang="zh-CN" dirty="0"/>
              <a:t>2017-4-25 </a:t>
            </a:r>
            <a:r>
              <a:rPr lang="zh-CN" altLang="en-US" dirty="0"/>
              <a:t>湘潭市委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45187" y="1825625"/>
            <a:ext cx="593013" cy="678963"/>
            <a:chOff x="922338" y="1619704"/>
            <a:chExt cx="654050" cy="748846"/>
          </a:xfrm>
        </p:grpSpPr>
        <p:sp>
          <p:nvSpPr>
            <p:cNvPr id="4" name="椭圆 3"/>
            <p:cNvSpPr/>
            <p:nvPr>
              <p:custDataLst>
                <p:tags r:id="rId2"/>
              </p:custDataLst>
            </p:nvPr>
          </p:nvSpPr>
          <p:spPr>
            <a:xfrm>
              <a:off x="922338" y="1930400"/>
              <a:ext cx="438150" cy="4381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650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>
              <p:custDataLst>
                <p:tags r:id="rId3"/>
              </p:custDataLst>
            </p:nvPr>
          </p:nvSpPr>
          <p:spPr>
            <a:xfrm>
              <a:off x="1360488" y="1619704"/>
              <a:ext cx="215900" cy="2159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7" name="标题 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示例的设计进阶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idx="1"/>
            <p:custDataLst>
              <p:tags r:id="rId5"/>
            </p:custDataLst>
          </p:nvPr>
        </p:nvSpPr>
        <p:spPr/>
        <p:txBody>
          <a:bodyPr>
            <a:normAutofit fontScale="7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ym typeface="+mn-ea"/>
              </a:rPr>
              <a:t>1</a:t>
            </a:r>
            <a:r>
              <a:rPr lang="zh-CN" altLang="en-US" dirty="0">
                <a:sym typeface="+mn-ea"/>
              </a:rPr>
              <a:t>级，任务（基础属性、</a:t>
            </a:r>
            <a:r>
              <a:rPr lang="en-US" altLang="zh-CN" dirty="0">
                <a:sym typeface="+mn-ea"/>
              </a:rPr>
              <a:t>A</a:t>
            </a:r>
            <a:r>
              <a:rPr lang="zh-CN" altLang="en-US" dirty="0">
                <a:sym typeface="+mn-ea"/>
              </a:rPr>
              <a:t>客户三种事物属性、</a:t>
            </a:r>
            <a:r>
              <a:rPr lang="en-US" altLang="zh-CN" dirty="0">
                <a:sym typeface="+mn-ea"/>
              </a:rPr>
              <a:t>C</a:t>
            </a:r>
            <a:r>
              <a:rPr lang="zh-CN" altLang="en-US" dirty="0">
                <a:sym typeface="+mn-ea"/>
              </a:rPr>
              <a:t>客户三种事物属性）</a:t>
            </a:r>
            <a:endParaRPr lang="zh-CN" altLang="en-US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          </a:t>
            </a:r>
            <a:r>
              <a:rPr lang="en-US" altLang="zh-CN" dirty="0">
                <a:sym typeface="+mn-ea"/>
              </a:rPr>
              <a:t>&gt; </a:t>
            </a:r>
            <a:r>
              <a:rPr lang="zh-CN" altLang="en-US" dirty="0">
                <a:sym typeface="+mn-ea"/>
              </a:rPr>
              <a:t>导致问题：事物属性变更、新客户</a:t>
            </a:r>
            <a:r>
              <a:rPr lang="zh-CN" altLang="en-US" dirty="0">
                <a:sym typeface="+mn-ea"/>
              </a:rPr>
              <a:t>或</a:t>
            </a:r>
            <a:r>
              <a:rPr lang="zh-CN" altLang="en-US" dirty="0">
                <a:sym typeface="+mn-ea"/>
              </a:rPr>
              <a:t>新事物加入都无法解决</a:t>
            </a:r>
            <a:endParaRPr lang="zh-CN" altLang="en-US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级，任务（基础属性、</a:t>
            </a:r>
            <a:r>
              <a:rPr lang="en-US" altLang="zh-CN" dirty="0">
                <a:sym typeface="+mn-ea"/>
              </a:rPr>
              <a:t>A</a:t>
            </a:r>
            <a:r>
              <a:rPr lang="zh-CN" altLang="en-US" dirty="0">
                <a:sym typeface="+mn-ea"/>
              </a:rPr>
              <a:t>客户事物</a:t>
            </a:r>
            <a:r>
              <a:rPr lang="en-US" altLang="zh-CN" dirty="0">
                <a:sym typeface="+mn-ea"/>
              </a:rPr>
              <a:t>ID</a:t>
            </a:r>
            <a:r>
              <a:rPr lang="zh-CN" altLang="en-US" dirty="0">
                <a:sym typeface="+mn-ea"/>
              </a:rPr>
              <a:t>、</a:t>
            </a:r>
            <a:r>
              <a:rPr lang="en-US" altLang="zh-CN" dirty="0">
                <a:sym typeface="+mn-ea"/>
              </a:rPr>
              <a:t>C</a:t>
            </a:r>
            <a:r>
              <a:rPr lang="zh-CN" altLang="en-US" dirty="0">
                <a:sym typeface="+mn-ea"/>
              </a:rPr>
              <a:t>客户事物</a:t>
            </a:r>
            <a:r>
              <a:rPr lang="en-US" altLang="zh-CN" dirty="0">
                <a:sym typeface="+mn-ea"/>
              </a:rPr>
              <a:t>ID</a:t>
            </a:r>
            <a:r>
              <a:rPr lang="zh-CN" altLang="en-US" dirty="0">
                <a:sym typeface="+mn-ea"/>
              </a:rPr>
              <a:t>）、</a:t>
            </a:r>
            <a:r>
              <a:rPr lang="en-US" altLang="zh-CN" dirty="0">
                <a:sym typeface="+mn-ea"/>
              </a:rPr>
              <a:t>A</a:t>
            </a:r>
            <a:r>
              <a:rPr lang="zh-CN" altLang="en-US" dirty="0">
                <a:sym typeface="+mn-ea"/>
              </a:rPr>
              <a:t>客户事物、</a:t>
            </a:r>
            <a:r>
              <a:rPr lang="en-US" altLang="zh-CN" dirty="0">
                <a:sym typeface="+mn-ea"/>
              </a:rPr>
              <a:t>C</a:t>
            </a:r>
            <a:r>
              <a:rPr lang="zh-CN" altLang="en-US" dirty="0">
                <a:sym typeface="+mn-ea"/>
              </a:rPr>
              <a:t>客户事物</a:t>
            </a:r>
            <a:endParaRPr lang="zh-CN" altLang="en-US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          </a:t>
            </a:r>
            <a:r>
              <a:rPr lang="en-US" altLang="zh-CN" dirty="0">
                <a:sym typeface="+mn-ea"/>
              </a:rPr>
              <a:t>&gt; </a:t>
            </a:r>
            <a:r>
              <a:rPr lang="zh-CN" altLang="en-US" dirty="0">
                <a:sym typeface="+mn-ea"/>
              </a:rPr>
              <a:t>导致问题：</a:t>
            </a:r>
            <a:r>
              <a:rPr lang="zh-CN" altLang="en-US" dirty="0">
                <a:sym typeface="+mn-ea"/>
              </a:rPr>
              <a:t>新客户或新事物加入无法解决</a:t>
            </a:r>
            <a:endParaRPr lang="zh-CN" altLang="en-US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级，任务（基础属性）、</a:t>
            </a:r>
            <a:r>
              <a:rPr lang="en-US" altLang="zh-CN" dirty="0">
                <a:sym typeface="+mn-ea"/>
              </a:rPr>
              <a:t>A</a:t>
            </a:r>
            <a:r>
              <a:rPr lang="zh-CN" altLang="en-US" dirty="0">
                <a:sym typeface="+mn-ea"/>
              </a:rPr>
              <a:t>客户事物（任务</a:t>
            </a:r>
            <a:r>
              <a:rPr lang="en-US" altLang="zh-CN" dirty="0">
                <a:sym typeface="+mn-ea"/>
              </a:rPr>
              <a:t>ID</a:t>
            </a:r>
            <a:r>
              <a:rPr lang="zh-CN" altLang="en-US" dirty="0">
                <a:sym typeface="+mn-ea"/>
              </a:rPr>
              <a:t>）、</a:t>
            </a:r>
            <a:r>
              <a:rPr lang="en-US" altLang="zh-CN" dirty="0">
                <a:sym typeface="+mn-ea"/>
              </a:rPr>
              <a:t>C</a:t>
            </a:r>
            <a:r>
              <a:rPr lang="zh-CN" altLang="en-US" dirty="0">
                <a:sym typeface="+mn-ea"/>
              </a:rPr>
              <a:t>客户事物（任务</a:t>
            </a:r>
            <a:r>
              <a:rPr lang="en-US" altLang="zh-CN" dirty="0">
                <a:sym typeface="+mn-ea"/>
              </a:rPr>
              <a:t>ID</a:t>
            </a:r>
            <a:r>
              <a:rPr lang="zh-CN" altLang="en-US" dirty="0">
                <a:sym typeface="+mn-ea"/>
              </a:rPr>
              <a:t>）</a:t>
            </a:r>
            <a:endParaRPr lang="zh-CN" altLang="en-US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          </a:t>
            </a:r>
            <a:r>
              <a:rPr lang="en-US" altLang="zh-CN" dirty="0">
                <a:sym typeface="+mn-ea"/>
              </a:rPr>
              <a:t>&gt; </a:t>
            </a:r>
            <a:r>
              <a:rPr lang="zh-CN" altLang="en-US" dirty="0">
                <a:sym typeface="+mn-ea"/>
              </a:rPr>
              <a:t>导致问题：一个事物一定属于一个任务吗？</a:t>
            </a:r>
            <a:endParaRPr lang="zh-CN" altLang="en-US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ym typeface="+mn-ea"/>
              </a:rPr>
              <a:t>4</a:t>
            </a:r>
            <a:r>
              <a:rPr lang="zh-CN" altLang="en-US" dirty="0">
                <a:sym typeface="+mn-ea"/>
              </a:rPr>
              <a:t>级，任务（基础属性）、</a:t>
            </a:r>
            <a:r>
              <a:rPr lang="en-US" altLang="zh-CN" dirty="0">
                <a:sym typeface="+mn-ea"/>
              </a:rPr>
              <a:t>A</a:t>
            </a:r>
            <a:r>
              <a:rPr lang="zh-CN" altLang="en-US" dirty="0">
                <a:sym typeface="+mn-ea"/>
              </a:rPr>
              <a:t>客户事物、</a:t>
            </a:r>
            <a:r>
              <a:rPr lang="en-US" altLang="zh-CN" dirty="0">
                <a:sym typeface="+mn-ea"/>
              </a:rPr>
              <a:t>C</a:t>
            </a:r>
            <a:r>
              <a:rPr lang="zh-CN" altLang="en-US" dirty="0">
                <a:sym typeface="+mn-ea"/>
              </a:rPr>
              <a:t>客户事物、任务与事物关系表（任务</a:t>
            </a:r>
            <a:r>
              <a:rPr lang="en-US" altLang="zh-CN" dirty="0">
                <a:sym typeface="+mn-ea"/>
              </a:rPr>
              <a:t>ID</a:t>
            </a:r>
            <a:r>
              <a:rPr lang="zh-CN" altLang="en-US" dirty="0">
                <a:sym typeface="+mn-ea"/>
              </a:rPr>
              <a:t>、事物</a:t>
            </a:r>
            <a:r>
              <a:rPr lang="en-US" altLang="zh-CN" dirty="0">
                <a:sym typeface="+mn-ea"/>
              </a:rPr>
              <a:t>ID</a:t>
            </a:r>
            <a:r>
              <a:rPr lang="zh-CN" altLang="en-US" dirty="0">
                <a:sym typeface="+mn-ea"/>
              </a:rPr>
              <a:t>、事物类型</a:t>
            </a:r>
            <a:r>
              <a:rPr lang="zh-CN" altLang="en-US" dirty="0">
                <a:sym typeface="+mn-ea"/>
              </a:rPr>
              <a:t>）</a:t>
            </a:r>
            <a:endParaRPr lang="zh-CN" altLang="en-US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          </a:t>
            </a:r>
            <a:r>
              <a:rPr lang="en-US" altLang="zh-CN" dirty="0">
                <a:sym typeface="+mn-ea"/>
              </a:rPr>
              <a:t>&gt; </a:t>
            </a:r>
            <a:r>
              <a:rPr lang="zh-CN" altLang="en-US" dirty="0">
                <a:sym typeface="+mn-ea"/>
              </a:rPr>
              <a:t>完全拆开，扩展性强，灵活性高</a:t>
            </a:r>
            <a:endParaRPr lang="zh-CN" altLang="en-US" dirty="0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851348" y="723106"/>
            <a:ext cx="4165200" cy="1600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defPPr>
              <a:defRPr lang="zh-CN"/>
            </a:defPPr>
            <a:lvl1pPr>
              <a:defRPr sz="28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/>
              <a:t>BeCool CMS</a:t>
            </a:r>
            <a:endParaRPr lang="en-US" altLang="zh-CN" sz="3200" dirty="0"/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851348" y="1522571"/>
            <a:ext cx="4165200" cy="3811588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lvl="0" indent="0">
              <a:buNone/>
              <a:defRPr sz="2000"/>
            </a:lvl1pPr>
            <a:lvl2pPr indent="0">
              <a:buNone/>
              <a:defRPr sz="1400"/>
            </a:lvl2pPr>
            <a:lvl3pPr indent="0">
              <a:buNone/>
              <a:defRPr sz="1200"/>
            </a:lvl3pPr>
            <a:lvl4pPr indent="0">
              <a:buNone/>
              <a:defRPr sz="1000"/>
            </a:lvl4pPr>
            <a:lvl5pPr indent="0">
              <a:buNone/>
              <a:defRPr sz="1000"/>
            </a:lvl5pPr>
            <a:lvl6pPr indent="0">
              <a:buNone/>
              <a:defRPr sz="1000"/>
            </a:lvl6pPr>
            <a:lvl7pPr indent="0">
              <a:buNone/>
              <a:defRPr sz="1000"/>
            </a:lvl7pPr>
            <a:lvl8pPr indent="0">
              <a:buNone/>
              <a:defRPr sz="1000"/>
            </a:lvl8pPr>
            <a:lvl9pPr indent="0">
              <a:buNone/>
              <a:defRPr sz="1000"/>
            </a:lvl9pPr>
          </a:lstStyle>
          <a:p>
            <a:pPr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</a:rPr>
              <a:t>CMS，内容管理系统，大家约定成俗的认定为网站建设工具，从这个角度来说，BeCool CMS 也是一种建站工具，但BeCool CMS 不仅是一个网站建设工具，更是一个开发平台</a:t>
            </a:r>
            <a:r>
              <a:rPr lang="zh-CN" altLang="en-US">
                <a:latin typeface="+mn-lt"/>
                <a:ea typeface="+mn-ea"/>
              </a:rPr>
              <a:t>。</a:t>
            </a:r>
            <a:endParaRPr lang="zh-CN" altLang="en-US">
              <a:latin typeface="+mn-lt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+mn-lt"/>
                <a:ea typeface="+mn-ea"/>
              </a:rPr>
              <a:t>BeCool 这个名字的来源是：</a:t>
            </a:r>
            <a:endParaRPr lang="zh-CN" altLang="en-US">
              <a:latin typeface="+mn-lt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+mn-lt"/>
                <a:ea typeface="+mn-ea"/>
              </a:rPr>
              <a:t>be cool like you，像你一样酷炫。</a:t>
            </a:r>
            <a:endParaRPr lang="zh-CN" altLang="en-US">
              <a:latin typeface="+mn-lt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6420" y="86995"/>
            <a:ext cx="1285875" cy="133350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5264785" y="1038225"/>
            <a:ext cx="6373495" cy="478091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0000"/>
          </a:bodyPr>
          <a:lstStyle>
            <a:defPPr>
              <a:defRPr lang="zh-CN"/>
            </a:defPPr>
            <a:lvl1pPr lvl="0" indent="0">
              <a:buNone/>
              <a:defRPr sz="2000"/>
            </a:lvl1pPr>
            <a:lvl2pPr indent="0">
              <a:buNone/>
              <a:defRPr sz="1400"/>
            </a:lvl2pPr>
            <a:lvl3pPr indent="0">
              <a:buNone/>
              <a:defRPr sz="1200"/>
            </a:lvl3pPr>
            <a:lvl4pPr indent="0">
              <a:buNone/>
              <a:defRPr sz="1000"/>
            </a:lvl4pPr>
            <a:lvl5pPr indent="0">
              <a:buNone/>
              <a:defRPr sz="1000"/>
            </a:lvl5pPr>
            <a:lvl6pPr indent="0">
              <a:buNone/>
              <a:defRPr sz="1000"/>
            </a:lvl6pPr>
            <a:lvl7pPr indent="0">
              <a:buNone/>
              <a:defRPr sz="1000"/>
            </a:lvl7pPr>
            <a:lvl8pPr indent="0">
              <a:buNone/>
              <a:defRPr sz="1000"/>
            </a:lvl8pPr>
            <a:lvl9pPr indent="0">
              <a:buNone/>
              <a:defRPr sz="1000"/>
            </a:lvl9pPr>
          </a:lstStyle>
          <a:p>
            <a:pPr lvl="0" algn="l">
              <a:lnSpc>
                <a:spcPct val="150000"/>
              </a:lnSpc>
            </a:pPr>
            <a:r>
              <a:rPr lang="en-US" altLang="zh-CN">
                <a:sym typeface="+mn-ea"/>
              </a:rPr>
              <a:t>BeCool CMS 不同于一些技术框架，比如 ThinkPHP、jQuery、Easy UI、SSH等，BeCool CMS 虽然也提供了FlashEx、EntityEx、JSEx、CSSEx、FormEx等多个框架，但更进一步的提供了十几个内置系统：文章系统、网络硬盘系统、RBAC权限系统、会员系统、附件系统、日志系统、字典数据系统、注册表系统、用户积分系统、挑选器系统、我的应用系统、关键字系统等，这使得BeCool CMS不仅关注技术框架，还关注业务的实现。</a:t>
            </a:r>
            <a:endParaRPr lang="en-US" altLang="zh-CN">
              <a:sym typeface="+mn-ea"/>
            </a:endParaRPr>
          </a:p>
          <a:p>
            <a:pPr lvl="0" algn="l">
              <a:lnSpc>
                <a:spcPct val="150000"/>
              </a:lnSpc>
            </a:pPr>
            <a:r>
              <a:rPr lang="en-US" altLang="zh-CN">
                <a:sym typeface="+mn-ea"/>
              </a:rPr>
              <a:t>BeCool CMS不同于一些老牌的CMS</a:t>
            </a:r>
            <a:r>
              <a:rPr lang="zh-CN" altLang="en-US">
                <a:sym typeface="+mn-ea"/>
              </a:rPr>
              <a:t>或专有系统</a:t>
            </a:r>
            <a:r>
              <a:rPr lang="en-US" altLang="zh-CN">
                <a:sym typeface="+mn-ea"/>
              </a:rPr>
              <a:t>，BeCool CMS在具备CMS常见功能的情况下，更注重二次开发和扩展</a:t>
            </a:r>
            <a:r>
              <a:rPr lang="zh-CN" altLang="en-US">
                <a:sym typeface="+mn-ea"/>
              </a:rPr>
              <a:t>，并且推出了二次开发集成环境 </a:t>
            </a:r>
            <a:r>
              <a:rPr lang="en-US" altLang="zh-CN">
                <a:sym typeface="+mn-ea"/>
              </a:rPr>
              <a:t>blapad </a:t>
            </a:r>
            <a:r>
              <a:rPr lang="zh-CN" altLang="en-US">
                <a:sym typeface="+mn-ea"/>
              </a:rPr>
              <a:t>和 应用商店</a:t>
            </a:r>
            <a:r>
              <a:rPr lang="zh-CN" altLang="en-US">
                <a:sym typeface="+mn-ea"/>
              </a:rPr>
              <a:t>。</a:t>
            </a:r>
            <a:endParaRPr lang="zh-CN" altLang="en-US"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7925" y="5819140"/>
            <a:ext cx="694055" cy="7727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3270" y="5819140"/>
            <a:ext cx="638175" cy="85725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45187" y="1825625"/>
            <a:ext cx="593013" cy="678963"/>
            <a:chOff x="922338" y="1619704"/>
            <a:chExt cx="654050" cy="748846"/>
          </a:xfrm>
        </p:grpSpPr>
        <p:sp>
          <p:nvSpPr>
            <p:cNvPr id="4" name="椭圆 3"/>
            <p:cNvSpPr/>
            <p:nvPr>
              <p:custDataLst>
                <p:tags r:id="rId2"/>
              </p:custDataLst>
            </p:nvPr>
          </p:nvSpPr>
          <p:spPr>
            <a:xfrm>
              <a:off x="922338" y="1930400"/>
              <a:ext cx="438150" cy="4381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650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>
              <p:custDataLst>
                <p:tags r:id="rId3"/>
              </p:custDataLst>
            </p:nvPr>
          </p:nvSpPr>
          <p:spPr>
            <a:xfrm>
              <a:off x="1360488" y="1619704"/>
              <a:ext cx="215900" cy="2159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7" name="标题 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定制化网站建设步骤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4200" y="1767205"/>
            <a:ext cx="609600" cy="6191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825625"/>
            <a:ext cx="6678930" cy="34651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6980" y="2675255"/>
            <a:ext cx="4084320" cy="30676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7770" y="4337050"/>
            <a:ext cx="2020570" cy="21748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137920" y="5363845"/>
            <a:ext cx="34213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新建 </a:t>
            </a:r>
            <a:r>
              <a:rPr lang="en-US" altLang="zh-CN"/>
              <a:t>.vmcc </a:t>
            </a:r>
            <a:r>
              <a:rPr lang="zh-CN" altLang="en-US"/>
              <a:t>文件进行可视化布局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040630" y="6304915"/>
            <a:ext cx="10972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/>
              <a:t>选用组件</a:t>
            </a:r>
            <a:endParaRPr lang="zh-CN"/>
          </a:p>
        </p:txBody>
      </p:sp>
      <p:sp>
        <p:nvSpPr>
          <p:cNvPr id="14" name="文本框 13"/>
          <p:cNvSpPr txBox="1"/>
          <p:nvPr/>
        </p:nvSpPr>
        <p:spPr>
          <a:xfrm>
            <a:off x="7820025" y="5819775"/>
            <a:ext cx="10972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/>
              <a:t>设置参数</a:t>
            </a:r>
            <a:endParaRPr lang="zh-CN"/>
          </a:p>
        </p:txBody>
      </p:sp>
      <p:sp>
        <p:nvSpPr>
          <p:cNvPr id="15" name="文本框 14"/>
          <p:cNvSpPr txBox="1"/>
          <p:nvPr/>
        </p:nvSpPr>
        <p:spPr>
          <a:xfrm>
            <a:off x="838200" y="1311275"/>
            <a:ext cx="42976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/>
              <a:t>最简单的方式是使用应用商店提供的模板</a:t>
            </a:r>
            <a:endParaRPr lang="zh-CN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8890" y="1624965"/>
            <a:ext cx="9633585" cy="475170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45187" y="1825625"/>
            <a:ext cx="593013" cy="678963"/>
            <a:chOff x="922338" y="1619704"/>
            <a:chExt cx="654050" cy="748846"/>
          </a:xfrm>
        </p:grpSpPr>
        <p:sp>
          <p:nvSpPr>
            <p:cNvPr id="4" name="椭圆 3"/>
            <p:cNvSpPr/>
            <p:nvPr>
              <p:custDataLst>
                <p:tags r:id="rId2"/>
              </p:custDataLst>
            </p:nvPr>
          </p:nvSpPr>
          <p:spPr>
            <a:xfrm>
              <a:off x="922338" y="1930400"/>
              <a:ext cx="438150" cy="4381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650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>
              <p:custDataLst>
                <p:tags r:id="rId3"/>
              </p:custDataLst>
            </p:nvPr>
          </p:nvSpPr>
          <p:spPr>
            <a:xfrm>
              <a:off x="1360488" y="1619704"/>
              <a:ext cx="215900" cy="2159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7" name="标题 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定制化系统开发步骤 </a:t>
            </a:r>
            <a:r>
              <a:rPr lang="en-US" altLang="zh-CN" dirty="0"/>
              <a:t>-1</a:t>
            </a:r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4200" y="1767205"/>
            <a:ext cx="609600" cy="6191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825625"/>
            <a:ext cx="6678930" cy="34651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6980" y="2675255"/>
            <a:ext cx="4084320" cy="30676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7770" y="4337050"/>
            <a:ext cx="2020570" cy="21748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137920" y="5363845"/>
            <a:ext cx="34213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新建 </a:t>
            </a:r>
            <a:r>
              <a:rPr lang="en-US" altLang="zh-CN"/>
              <a:t>.vmcc </a:t>
            </a:r>
            <a:r>
              <a:rPr lang="zh-CN" altLang="en-US"/>
              <a:t>文件进行可视化布局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040630" y="6304915"/>
            <a:ext cx="10972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/>
              <a:t>选用组件</a:t>
            </a:r>
            <a:endParaRPr lang="zh-CN"/>
          </a:p>
        </p:txBody>
      </p:sp>
      <p:sp>
        <p:nvSpPr>
          <p:cNvPr id="14" name="文本框 13"/>
          <p:cNvSpPr txBox="1"/>
          <p:nvPr/>
        </p:nvSpPr>
        <p:spPr>
          <a:xfrm>
            <a:off x="7820025" y="5819775"/>
            <a:ext cx="10972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/>
              <a:t>设置参数</a:t>
            </a:r>
            <a:endParaRPr 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5420" y="2797810"/>
            <a:ext cx="6056630" cy="17799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308985" y="4577715"/>
            <a:ext cx="17830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/>
              <a:t>可视化表单设计</a:t>
            </a:r>
            <a:endParaRPr lang="zh-CN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13045" y="3143250"/>
            <a:ext cx="5168265" cy="285877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518275" y="5363845"/>
            <a:ext cx="17830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/>
              <a:t>可视化表格设计</a:t>
            </a:r>
            <a:endParaRPr lang="zh-CN"/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7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45187" y="1825625"/>
            <a:ext cx="593013" cy="678963"/>
            <a:chOff x="922338" y="1619704"/>
            <a:chExt cx="654050" cy="748846"/>
          </a:xfrm>
        </p:grpSpPr>
        <p:sp>
          <p:nvSpPr>
            <p:cNvPr id="4" name="椭圆 3"/>
            <p:cNvSpPr/>
            <p:nvPr>
              <p:custDataLst>
                <p:tags r:id="rId2"/>
              </p:custDataLst>
            </p:nvPr>
          </p:nvSpPr>
          <p:spPr>
            <a:xfrm>
              <a:off x="922338" y="1930400"/>
              <a:ext cx="438150" cy="4381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650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>
              <p:custDataLst>
                <p:tags r:id="rId3"/>
              </p:custDataLst>
            </p:nvPr>
          </p:nvSpPr>
          <p:spPr>
            <a:xfrm>
              <a:off x="1360488" y="1619704"/>
              <a:ext cx="215900" cy="2159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7" name="标题 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定制化系统开发步骤 </a:t>
            </a:r>
            <a:r>
              <a:rPr lang="en-US" altLang="zh-CN" dirty="0"/>
              <a:t>-2</a:t>
            </a:r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4200" y="1767205"/>
            <a:ext cx="609600" cy="6191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137920" y="5363845"/>
            <a:ext cx="10972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/>
              <a:t>实体撰写</a:t>
            </a:r>
            <a:endParaRPr lang="zh-CN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080" y="1767205"/>
            <a:ext cx="3646805" cy="34347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3530" y="2169795"/>
            <a:ext cx="5604510" cy="337566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078605" y="5729605"/>
            <a:ext cx="17830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/>
              <a:t>实体控制器撰写</a:t>
            </a:r>
            <a:endParaRPr lang="zh-CN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7425" y="1701800"/>
            <a:ext cx="1863090" cy="431165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6067425" y="6013450"/>
            <a:ext cx="10972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/>
              <a:t>做好绑定</a:t>
            </a:r>
            <a:endParaRPr lang="zh-CN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85785" y="2386330"/>
            <a:ext cx="2705100" cy="303085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8775065" y="5917565"/>
            <a:ext cx="20116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/>
              <a:t>少许前端交互逻辑</a:t>
            </a:r>
            <a:endParaRPr lang="zh-CN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88070" y="4250690"/>
            <a:ext cx="3242310" cy="147891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2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smtClean="0"/>
              <a:t>THANKS</a:t>
            </a:r>
            <a:endParaRPr lang="en-US" altLang="zh-CN" smtClean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任意多边形 40"/>
          <p:cNvSpPr/>
          <p:nvPr>
            <p:custDataLst>
              <p:tags r:id="rId1"/>
            </p:custDataLst>
          </p:nvPr>
        </p:nvSpPr>
        <p:spPr bwMode="auto">
          <a:xfrm rot="19680807" flipH="1">
            <a:off x="6130925" y="4083050"/>
            <a:ext cx="990600" cy="1639888"/>
          </a:xfrm>
          <a:custGeom>
            <a:avLst/>
            <a:gdLst>
              <a:gd name="T0" fmla="*/ 0 w 990635"/>
              <a:gd name="T1" fmla="*/ 0 h 1639846"/>
              <a:gd name="T2" fmla="*/ 990635 w 990635"/>
              <a:gd name="T3" fmla="*/ 1639846 h 1639846"/>
            </a:gdLst>
            <a:ahLst/>
            <a:cxnLst/>
            <a:rect l="T0" t="T1" r="T2" b="T3"/>
            <a:pathLst>
              <a:path w="990635" h="1639846">
                <a:moveTo>
                  <a:pt x="552558" y="0"/>
                </a:moveTo>
                <a:lnTo>
                  <a:pt x="550395" y="1954"/>
                </a:lnTo>
                <a:lnTo>
                  <a:pt x="544002" y="6422"/>
                </a:lnTo>
                <a:lnTo>
                  <a:pt x="534053" y="13452"/>
                </a:lnTo>
                <a:lnTo>
                  <a:pt x="519152" y="23645"/>
                </a:lnTo>
                <a:lnTo>
                  <a:pt x="502761" y="35841"/>
                </a:lnTo>
                <a:lnTo>
                  <a:pt x="482090" y="51250"/>
                </a:lnTo>
                <a:lnTo>
                  <a:pt x="459257" y="68614"/>
                </a:lnTo>
                <a:lnTo>
                  <a:pt x="434835" y="89378"/>
                </a:lnTo>
                <a:lnTo>
                  <a:pt x="407674" y="110653"/>
                </a:lnTo>
                <a:lnTo>
                  <a:pt x="379498" y="136773"/>
                </a:lnTo>
                <a:lnTo>
                  <a:pt x="349976" y="162800"/>
                </a:lnTo>
                <a:lnTo>
                  <a:pt x="319588" y="191575"/>
                </a:lnTo>
                <a:lnTo>
                  <a:pt x="288331" y="223099"/>
                </a:lnTo>
                <a:lnTo>
                  <a:pt x="257648" y="256068"/>
                </a:lnTo>
                <a:lnTo>
                  <a:pt x="227440" y="291880"/>
                </a:lnTo>
                <a:lnTo>
                  <a:pt x="197185" y="328391"/>
                </a:lnTo>
                <a:lnTo>
                  <a:pt x="168077" y="367793"/>
                </a:lnTo>
                <a:lnTo>
                  <a:pt x="139592" y="407940"/>
                </a:lnTo>
                <a:lnTo>
                  <a:pt x="113026" y="449628"/>
                </a:lnTo>
                <a:lnTo>
                  <a:pt x="88952" y="494300"/>
                </a:lnTo>
                <a:lnTo>
                  <a:pt x="66174" y="539765"/>
                </a:lnTo>
                <a:lnTo>
                  <a:pt x="47427" y="585513"/>
                </a:lnTo>
                <a:lnTo>
                  <a:pt x="29780" y="634850"/>
                </a:lnTo>
                <a:lnTo>
                  <a:pt x="16888" y="683819"/>
                </a:lnTo>
                <a:lnTo>
                  <a:pt x="7258" y="734421"/>
                </a:lnTo>
                <a:lnTo>
                  <a:pt x="990" y="785259"/>
                </a:lnTo>
                <a:lnTo>
                  <a:pt x="0" y="837873"/>
                </a:lnTo>
                <a:lnTo>
                  <a:pt x="2470" y="889324"/>
                </a:lnTo>
                <a:lnTo>
                  <a:pt x="8397" y="939613"/>
                </a:lnTo>
                <a:lnTo>
                  <a:pt x="19080" y="989533"/>
                </a:lnTo>
                <a:lnTo>
                  <a:pt x="31156" y="1038848"/>
                </a:lnTo>
                <a:lnTo>
                  <a:pt x="47363" y="1087049"/>
                </a:lnTo>
                <a:lnTo>
                  <a:pt x="65061" y="1133247"/>
                </a:lnTo>
                <a:lnTo>
                  <a:pt x="85497" y="1178934"/>
                </a:lnTo>
                <a:lnTo>
                  <a:pt x="108048" y="1223365"/>
                </a:lnTo>
                <a:lnTo>
                  <a:pt x="131417" y="1265746"/>
                </a:lnTo>
                <a:lnTo>
                  <a:pt x="156229" y="1306824"/>
                </a:lnTo>
                <a:lnTo>
                  <a:pt x="181239" y="1345105"/>
                </a:lnTo>
                <a:lnTo>
                  <a:pt x="206968" y="1382735"/>
                </a:lnTo>
                <a:lnTo>
                  <a:pt x="233468" y="1419014"/>
                </a:lnTo>
                <a:lnTo>
                  <a:pt x="259590" y="1451051"/>
                </a:lnTo>
                <a:lnTo>
                  <a:pt x="285138" y="1481643"/>
                </a:lnTo>
                <a:lnTo>
                  <a:pt x="309390" y="1511443"/>
                </a:lnTo>
                <a:lnTo>
                  <a:pt x="333314" y="1536302"/>
                </a:lnTo>
                <a:lnTo>
                  <a:pt x="354599" y="1560272"/>
                </a:lnTo>
                <a:lnTo>
                  <a:pt x="374833" y="1579956"/>
                </a:lnTo>
                <a:lnTo>
                  <a:pt x="393148" y="1598099"/>
                </a:lnTo>
                <a:lnTo>
                  <a:pt x="407627" y="1613164"/>
                </a:lnTo>
                <a:lnTo>
                  <a:pt x="420958" y="1625338"/>
                </a:lnTo>
                <a:lnTo>
                  <a:pt x="429878" y="1632989"/>
                </a:lnTo>
                <a:lnTo>
                  <a:pt x="435535" y="1639005"/>
                </a:lnTo>
                <a:lnTo>
                  <a:pt x="437502" y="1639846"/>
                </a:lnTo>
                <a:lnTo>
                  <a:pt x="440240" y="1639336"/>
                </a:lnTo>
                <a:lnTo>
                  <a:pt x="446682" y="1634169"/>
                </a:lnTo>
                <a:lnTo>
                  <a:pt x="457256" y="1627886"/>
                </a:lnTo>
                <a:lnTo>
                  <a:pt x="471483" y="1617645"/>
                </a:lnTo>
                <a:lnTo>
                  <a:pt x="487924" y="1604750"/>
                </a:lnTo>
                <a:lnTo>
                  <a:pt x="508593" y="1589341"/>
                </a:lnTo>
                <a:lnTo>
                  <a:pt x="530706" y="1572630"/>
                </a:lnTo>
                <a:lnTo>
                  <a:pt x="555801" y="1551912"/>
                </a:lnTo>
                <a:lnTo>
                  <a:pt x="582961" y="1530637"/>
                </a:lnTo>
                <a:lnTo>
                  <a:pt x="611138" y="1504517"/>
                </a:lnTo>
                <a:lnTo>
                  <a:pt x="640707" y="1477791"/>
                </a:lnTo>
                <a:lnTo>
                  <a:pt x="670375" y="1449668"/>
                </a:lnTo>
                <a:lnTo>
                  <a:pt x="701009" y="1417398"/>
                </a:lnTo>
                <a:lnTo>
                  <a:pt x="732413" y="1383777"/>
                </a:lnTo>
                <a:lnTo>
                  <a:pt x="763195" y="1349410"/>
                </a:lnTo>
                <a:lnTo>
                  <a:pt x="793499" y="1312200"/>
                </a:lnTo>
                <a:lnTo>
                  <a:pt x="822559" y="1273497"/>
                </a:lnTo>
                <a:lnTo>
                  <a:pt x="851093" y="1232651"/>
                </a:lnTo>
                <a:lnTo>
                  <a:pt x="877036" y="1190217"/>
                </a:lnTo>
                <a:lnTo>
                  <a:pt x="901684" y="1146991"/>
                </a:lnTo>
                <a:lnTo>
                  <a:pt x="924462" y="1101525"/>
                </a:lnTo>
                <a:lnTo>
                  <a:pt x="943306" y="1054380"/>
                </a:lnTo>
                <a:lnTo>
                  <a:pt x="960854" y="1006440"/>
                </a:lnTo>
                <a:lnTo>
                  <a:pt x="973747" y="957472"/>
                </a:lnTo>
                <a:lnTo>
                  <a:pt x="983377" y="906869"/>
                </a:lnTo>
                <a:lnTo>
                  <a:pt x="989072" y="854586"/>
                </a:lnTo>
                <a:lnTo>
                  <a:pt x="990635" y="803417"/>
                </a:lnTo>
                <a:lnTo>
                  <a:pt x="988166" y="751966"/>
                </a:lnTo>
                <a:lnTo>
                  <a:pt x="982238" y="701678"/>
                </a:lnTo>
                <a:lnTo>
                  <a:pt x="971654" y="650359"/>
                </a:lnTo>
                <a:lnTo>
                  <a:pt x="959480" y="602441"/>
                </a:lnTo>
                <a:lnTo>
                  <a:pt x="943273" y="554241"/>
                </a:lnTo>
                <a:lnTo>
                  <a:pt x="925000" y="506598"/>
                </a:lnTo>
                <a:lnTo>
                  <a:pt x="905188" y="461656"/>
                </a:lnTo>
                <a:lnTo>
                  <a:pt x="882588" y="417925"/>
                </a:lnTo>
                <a:lnTo>
                  <a:pt x="859268" y="374845"/>
                </a:lnTo>
                <a:lnTo>
                  <a:pt x="834405" y="334466"/>
                </a:lnTo>
                <a:lnTo>
                  <a:pt x="808823" y="294740"/>
                </a:lnTo>
                <a:lnTo>
                  <a:pt x="782373" y="257761"/>
                </a:lnTo>
                <a:lnTo>
                  <a:pt x="756495" y="222230"/>
                </a:lnTo>
                <a:lnTo>
                  <a:pt x="731094" y="189540"/>
                </a:lnTo>
                <a:lnTo>
                  <a:pt x="705497" y="159646"/>
                </a:lnTo>
                <a:lnTo>
                  <a:pt x="681245" y="129847"/>
                </a:lnTo>
                <a:lnTo>
                  <a:pt x="657321" y="104989"/>
                </a:lnTo>
                <a:lnTo>
                  <a:pt x="635364" y="80970"/>
                </a:lnTo>
                <a:lnTo>
                  <a:pt x="615852" y="60634"/>
                </a:lnTo>
                <a:lnTo>
                  <a:pt x="597536" y="42491"/>
                </a:lnTo>
                <a:lnTo>
                  <a:pt x="583008" y="28125"/>
                </a:lnTo>
                <a:lnTo>
                  <a:pt x="570350" y="15999"/>
                </a:lnTo>
                <a:lnTo>
                  <a:pt x="560807" y="7602"/>
                </a:lnTo>
                <a:lnTo>
                  <a:pt x="555101" y="2284"/>
                </a:lnTo>
                <a:lnTo>
                  <a:pt x="55255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 cmpd="sng">
            <a:solidFill>
              <a:srgbClr val="FFFFFF"/>
            </a:solidFill>
            <a:miter lim="800000"/>
          </a:ln>
        </p:spPr>
        <p:txBody>
          <a:bodyPr lIns="0" tIns="72000" rIns="0" bIns="0" anchor="ctr">
            <a:normAutofit lnSpcReduction="2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dirty="0">
                <a:sym typeface="+mn-ea"/>
              </a:rPr>
              <a:t>Dependency inversion</a:t>
            </a:r>
            <a:endParaRPr lang="zh-CN" altLang="en-US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3011" name="Freeform 5"/>
          <p:cNvSpPr/>
          <p:nvPr>
            <p:custDataLst>
              <p:tags r:id="rId2"/>
            </p:custDataLst>
          </p:nvPr>
        </p:nvSpPr>
        <p:spPr bwMode="auto">
          <a:xfrm>
            <a:off x="5624513" y="2519363"/>
            <a:ext cx="990600" cy="1644650"/>
          </a:xfrm>
          <a:custGeom>
            <a:avLst/>
            <a:gdLst>
              <a:gd name="T0" fmla="*/ 988578 w 1470"/>
              <a:gd name="T1" fmla="*/ 873501 h 2346"/>
              <a:gd name="T2" fmla="*/ 973079 w 1470"/>
              <a:gd name="T3" fmla="*/ 974452 h 2346"/>
              <a:gd name="T4" fmla="*/ 943429 w 1470"/>
              <a:gd name="T5" fmla="*/ 1071897 h 2346"/>
              <a:gd name="T6" fmla="*/ 902322 w 1470"/>
              <a:gd name="T7" fmla="*/ 1165136 h 2346"/>
              <a:gd name="T8" fmla="*/ 853803 w 1470"/>
              <a:gd name="T9" fmla="*/ 1250663 h 2346"/>
              <a:gd name="T10" fmla="*/ 799893 w 1470"/>
              <a:gd name="T11" fmla="*/ 1330582 h 2346"/>
              <a:gd name="T12" fmla="*/ 742613 w 1470"/>
              <a:gd name="T13" fmla="*/ 1403491 h 2346"/>
              <a:gd name="T14" fmla="*/ 686681 w 1470"/>
              <a:gd name="T15" fmla="*/ 1467987 h 2346"/>
              <a:gd name="T16" fmla="*/ 632771 w 1470"/>
              <a:gd name="T17" fmla="*/ 1524070 h 2346"/>
              <a:gd name="T18" fmla="*/ 583578 w 1470"/>
              <a:gd name="T19" fmla="*/ 1569638 h 2346"/>
              <a:gd name="T20" fmla="*/ 543145 w 1470"/>
              <a:gd name="T21" fmla="*/ 1605392 h 2346"/>
              <a:gd name="T22" fmla="*/ 514169 w 1470"/>
              <a:gd name="T23" fmla="*/ 1629928 h 2346"/>
              <a:gd name="T24" fmla="*/ 497996 w 1470"/>
              <a:gd name="T25" fmla="*/ 1642547 h 2346"/>
              <a:gd name="T26" fmla="*/ 493278 w 1470"/>
              <a:gd name="T27" fmla="*/ 1642547 h 2346"/>
              <a:gd name="T28" fmla="*/ 477779 w 1470"/>
              <a:gd name="T29" fmla="*/ 1629928 h 2346"/>
              <a:gd name="T30" fmla="*/ 448129 w 1470"/>
              <a:gd name="T31" fmla="*/ 1605392 h 2346"/>
              <a:gd name="T32" fmla="*/ 407022 w 1470"/>
              <a:gd name="T33" fmla="*/ 1569638 h 2346"/>
              <a:gd name="T34" fmla="*/ 358503 w 1470"/>
              <a:gd name="T35" fmla="*/ 1524070 h 2346"/>
              <a:gd name="T36" fmla="*/ 304593 w 1470"/>
              <a:gd name="T37" fmla="*/ 1467987 h 2346"/>
              <a:gd name="T38" fmla="*/ 247313 w 1470"/>
              <a:gd name="T39" fmla="*/ 1403491 h 2346"/>
              <a:gd name="T40" fmla="*/ 191381 w 1470"/>
              <a:gd name="T41" fmla="*/ 1330582 h 2346"/>
              <a:gd name="T42" fmla="*/ 137471 w 1470"/>
              <a:gd name="T43" fmla="*/ 1250663 h 2346"/>
              <a:gd name="T44" fmla="*/ 88278 w 1470"/>
              <a:gd name="T45" fmla="*/ 1165136 h 2346"/>
              <a:gd name="T46" fmla="*/ 47845 w 1470"/>
              <a:gd name="T47" fmla="*/ 1071897 h 2346"/>
              <a:gd name="T48" fmla="*/ 18195 w 1470"/>
              <a:gd name="T49" fmla="*/ 974452 h 2346"/>
              <a:gd name="T50" fmla="*/ 2696 w 1470"/>
              <a:gd name="T51" fmla="*/ 873501 h 2346"/>
              <a:gd name="T52" fmla="*/ 2696 w 1470"/>
              <a:gd name="T53" fmla="*/ 769747 h 2346"/>
              <a:gd name="T54" fmla="*/ 18195 w 1470"/>
              <a:gd name="T55" fmla="*/ 668796 h 2346"/>
              <a:gd name="T56" fmla="*/ 47845 w 1470"/>
              <a:gd name="T57" fmla="*/ 571351 h 2346"/>
              <a:gd name="T58" fmla="*/ 88278 w 1470"/>
              <a:gd name="T59" fmla="*/ 479514 h 2346"/>
              <a:gd name="T60" fmla="*/ 137471 w 1470"/>
              <a:gd name="T61" fmla="*/ 392585 h 2346"/>
              <a:gd name="T62" fmla="*/ 191381 w 1470"/>
              <a:gd name="T63" fmla="*/ 312666 h 2346"/>
              <a:gd name="T64" fmla="*/ 247313 w 1470"/>
              <a:gd name="T65" fmla="*/ 240458 h 2346"/>
              <a:gd name="T66" fmla="*/ 304593 w 1470"/>
              <a:gd name="T67" fmla="*/ 175962 h 2346"/>
              <a:gd name="T68" fmla="*/ 358503 w 1470"/>
              <a:gd name="T69" fmla="*/ 119178 h 2346"/>
              <a:gd name="T70" fmla="*/ 407022 w 1470"/>
              <a:gd name="T71" fmla="*/ 73610 h 2346"/>
              <a:gd name="T72" fmla="*/ 448129 w 1470"/>
              <a:gd name="T73" fmla="*/ 38557 h 2346"/>
              <a:gd name="T74" fmla="*/ 477779 w 1470"/>
              <a:gd name="T75" fmla="*/ 13320 h 2346"/>
              <a:gd name="T76" fmla="*/ 493278 w 1470"/>
              <a:gd name="T77" fmla="*/ 701 h 2346"/>
              <a:gd name="T78" fmla="*/ 497996 w 1470"/>
              <a:gd name="T79" fmla="*/ 701 h 2346"/>
              <a:gd name="T80" fmla="*/ 514169 w 1470"/>
              <a:gd name="T81" fmla="*/ 13320 h 2346"/>
              <a:gd name="T82" fmla="*/ 543145 w 1470"/>
              <a:gd name="T83" fmla="*/ 38557 h 2346"/>
              <a:gd name="T84" fmla="*/ 583578 w 1470"/>
              <a:gd name="T85" fmla="*/ 73610 h 2346"/>
              <a:gd name="T86" fmla="*/ 632771 w 1470"/>
              <a:gd name="T87" fmla="*/ 119178 h 2346"/>
              <a:gd name="T88" fmla="*/ 686681 w 1470"/>
              <a:gd name="T89" fmla="*/ 175962 h 2346"/>
              <a:gd name="T90" fmla="*/ 742613 w 1470"/>
              <a:gd name="T91" fmla="*/ 240458 h 2346"/>
              <a:gd name="T92" fmla="*/ 799893 w 1470"/>
              <a:gd name="T93" fmla="*/ 312666 h 2346"/>
              <a:gd name="T94" fmla="*/ 853803 w 1470"/>
              <a:gd name="T95" fmla="*/ 392585 h 2346"/>
              <a:gd name="T96" fmla="*/ 902322 w 1470"/>
              <a:gd name="T97" fmla="*/ 479514 h 2346"/>
              <a:gd name="T98" fmla="*/ 943429 w 1470"/>
              <a:gd name="T99" fmla="*/ 571351 h 2346"/>
              <a:gd name="T100" fmla="*/ 973079 w 1470"/>
              <a:gd name="T101" fmla="*/ 668796 h 2346"/>
              <a:gd name="T102" fmla="*/ 988578 w 1470"/>
              <a:gd name="T103" fmla="*/ 769747 h 23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470"/>
              <a:gd name="T157" fmla="*/ 0 h 2346"/>
              <a:gd name="T158" fmla="*/ 1470 w 1470"/>
              <a:gd name="T159" fmla="*/ 2346 h 234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 cmpd="sng">
            <a:solidFill>
              <a:srgbClr val="FFFFFF"/>
            </a:solidFill>
            <a:miter lim="800000"/>
          </a:ln>
        </p:spPr>
        <p:txBody>
          <a:bodyPr lIns="0" tIns="0" rIns="0" bIns="18000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dirty="0">
                <a:sym typeface="+mn-ea"/>
              </a:rPr>
              <a:t>Single responsibility</a:t>
            </a:r>
            <a:endParaRPr lang="zh-CN" altLang="en-US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3012" name="任意多边形 34"/>
          <p:cNvSpPr/>
          <p:nvPr>
            <p:custDataLst>
              <p:tags r:id="rId3"/>
            </p:custDataLst>
          </p:nvPr>
        </p:nvSpPr>
        <p:spPr bwMode="auto">
          <a:xfrm rot="2160000">
            <a:off x="5116513" y="4081463"/>
            <a:ext cx="990600" cy="1644650"/>
          </a:xfrm>
          <a:custGeom>
            <a:avLst/>
            <a:gdLst>
              <a:gd name="T0" fmla="*/ 0 w 990511"/>
              <a:gd name="T1" fmla="*/ 0 h 1643878"/>
              <a:gd name="T2" fmla="*/ 990511 w 990511"/>
              <a:gd name="T3" fmla="*/ 1643878 h 1643878"/>
            </a:gdLst>
            <a:ahLst/>
            <a:cxnLst/>
            <a:rect l="T0" t="T1" r="T2" b="T3"/>
            <a:pathLst>
              <a:path w="990511" h="1643878">
                <a:moveTo>
                  <a:pt x="495256" y="1643878"/>
                </a:moveTo>
                <a:lnTo>
                  <a:pt x="493234" y="1641776"/>
                </a:lnTo>
                <a:lnTo>
                  <a:pt x="487170" y="1636871"/>
                </a:lnTo>
                <a:lnTo>
                  <a:pt x="477737" y="1629163"/>
                </a:lnTo>
                <a:lnTo>
                  <a:pt x="463586" y="1617951"/>
                </a:lnTo>
                <a:lnTo>
                  <a:pt x="448088" y="1604638"/>
                </a:lnTo>
                <a:lnTo>
                  <a:pt x="428548" y="1587821"/>
                </a:lnTo>
                <a:lnTo>
                  <a:pt x="406985" y="1568902"/>
                </a:lnTo>
                <a:lnTo>
                  <a:pt x="384076" y="1546479"/>
                </a:lnTo>
                <a:lnTo>
                  <a:pt x="358471" y="1523355"/>
                </a:lnTo>
                <a:lnTo>
                  <a:pt x="332192" y="1495327"/>
                </a:lnTo>
                <a:lnTo>
                  <a:pt x="304565" y="1467298"/>
                </a:lnTo>
                <a:lnTo>
                  <a:pt x="276265" y="1436466"/>
                </a:lnTo>
                <a:lnTo>
                  <a:pt x="247291" y="1402832"/>
                </a:lnTo>
                <a:lnTo>
                  <a:pt x="218991" y="1367797"/>
                </a:lnTo>
                <a:lnTo>
                  <a:pt x="191364" y="1329958"/>
                </a:lnTo>
                <a:lnTo>
                  <a:pt x="163738" y="1291418"/>
                </a:lnTo>
                <a:lnTo>
                  <a:pt x="137459" y="1250076"/>
                </a:lnTo>
                <a:lnTo>
                  <a:pt x="111854" y="1208033"/>
                </a:lnTo>
                <a:lnTo>
                  <a:pt x="88270" y="1164589"/>
                </a:lnTo>
                <a:lnTo>
                  <a:pt x="67382" y="1118342"/>
                </a:lnTo>
                <a:lnTo>
                  <a:pt x="47841" y="1071394"/>
                </a:lnTo>
                <a:lnTo>
                  <a:pt x="32343" y="1024446"/>
                </a:lnTo>
                <a:lnTo>
                  <a:pt x="18193" y="973994"/>
                </a:lnTo>
                <a:lnTo>
                  <a:pt x="8760" y="924244"/>
                </a:lnTo>
                <a:lnTo>
                  <a:pt x="2695" y="873091"/>
                </a:lnTo>
                <a:lnTo>
                  <a:pt x="0" y="821939"/>
                </a:lnTo>
                <a:lnTo>
                  <a:pt x="2695" y="769385"/>
                </a:lnTo>
                <a:lnTo>
                  <a:pt x="8760" y="718233"/>
                </a:lnTo>
                <a:lnTo>
                  <a:pt x="18193" y="668482"/>
                </a:lnTo>
                <a:lnTo>
                  <a:pt x="32343" y="619432"/>
                </a:lnTo>
                <a:lnTo>
                  <a:pt x="47841" y="571083"/>
                </a:lnTo>
                <a:lnTo>
                  <a:pt x="67382" y="524135"/>
                </a:lnTo>
                <a:lnTo>
                  <a:pt x="88270" y="479289"/>
                </a:lnTo>
                <a:lnTo>
                  <a:pt x="111854" y="435144"/>
                </a:lnTo>
                <a:lnTo>
                  <a:pt x="137459" y="392401"/>
                </a:lnTo>
                <a:lnTo>
                  <a:pt x="163738" y="351759"/>
                </a:lnTo>
                <a:lnTo>
                  <a:pt x="191364" y="312519"/>
                </a:lnTo>
                <a:lnTo>
                  <a:pt x="218991" y="276082"/>
                </a:lnTo>
                <a:lnTo>
                  <a:pt x="247291" y="240345"/>
                </a:lnTo>
                <a:lnTo>
                  <a:pt x="276265" y="206010"/>
                </a:lnTo>
                <a:lnTo>
                  <a:pt x="304565" y="175880"/>
                </a:lnTo>
                <a:lnTo>
                  <a:pt x="332192" y="147150"/>
                </a:lnTo>
                <a:lnTo>
                  <a:pt x="358471" y="119121"/>
                </a:lnTo>
                <a:lnTo>
                  <a:pt x="384076" y="95998"/>
                </a:lnTo>
                <a:lnTo>
                  <a:pt x="406985" y="73575"/>
                </a:lnTo>
                <a:lnTo>
                  <a:pt x="428548" y="55357"/>
                </a:lnTo>
                <a:lnTo>
                  <a:pt x="448088" y="38539"/>
                </a:lnTo>
                <a:lnTo>
                  <a:pt x="463586" y="24525"/>
                </a:lnTo>
                <a:lnTo>
                  <a:pt x="477736" y="13313"/>
                </a:lnTo>
                <a:lnTo>
                  <a:pt x="487170" y="6306"/>
                </a:lnTo>
                <a:lnTo>
                  <a:pt x="493234" y="701"/>
                </a:lnTo>
                <a:lnTo>
                  <a:pt x="495255" y="0"/>
                </a:lnTo>
                <a:lnTo>
                  <a:pt x="497951" y="701"/>
                </a:lnTo>
                <a:lnTo>
                  <a:pt x="504015" y="6306"/>
                </a:lnTo>
                <a:lnTo>
                  <a:pt x="514122" y="13314"/>
                </a:lnTo>
                <a:lnTo>
                  <a:pt x="527599" y="24525"/>
                </a:lnTo>
                <a:lnTo>
                  <a:pt x="543097" y="38539"/>
                </a:lnTo>
                <a:lnTo>
                  <a:pt x="562637" y="55356"/>
                </a:lnTo>
                <a:lnTo>
                  <a:pt x="583525" y="73575"/>
                </a:lnTo>
                <a:lnTo>
                  <a:pt x="607109" y="95998"/>
                </a:lnTo>
                <a:lnTo>
                  <a:pt x="632714" y="119122"/>
                </a:lnTo>
                <a:lnTo>
                  <a:pt x="658993" y="147150"/>
                </a:lnTo>
                <a:lnTo>
                  <a:pt x="686620" y="175880"/>
                </a:lnTo>
                <a:lnTo>
                  <a:pt x="714246" y="206010"/>
                </a:lnTo>
                <a:lnTo>
                  <a:pt x="742546" y="240345"/>
                </a:lnTo>
                <a:lnTo>
                  <a:pt x="771521" y="276082"/>
                </a:lnTo>
                <a:lnTo>
                  <a:pt x="799821" y="312519"/>
                </a:lnTo>
                <a:lnTo>
                  <a:pt x="827447" y="351759"/>
                </a:lnTo>
                <a:lnTo>
                  <a:pt x="853726" y="392401"/>
                </a:lnTo>
                <a:lnTo>
                  <a:pt x="879331" y="435144"/>
                </a:lnTo>
                <a:lnTo>
                  <a:pt x="902241" y="479289"/>
                </a:lnTo>
                <a:lnTo>
                  <a:pt x="923803" y="524135"/>
                </a:lnTo>
                <a:lnTo>
                  <a:pt x="943344" y="571083"/>
                </a:lnTo>
                <a:lnTo>
                  <a:pt x="958842" y="619432"/>
                </a:lnTo>
                <a:lnTo>
                  <a:pt x="972992" y="668483"/>
                </a:lnTo>
                <a:lnTo>
                  <a:pt x="982425" y="718233"/>
                </a:lnTo>
                <a:lnTo>
                  <a:pt x="988490" y="769385"/>
                </a:lnTo>
                <a:lnTo>
                  <a:pt x="990511" y="821939"/>
                </a:lnTo>
                <a:lnTo>
                  <a:pt x="988489" y="873091"/>
                </a:lnTo>
                <a:lnTo>
                  <a:pt x="982425" y="924243"/>
                </a:lnTo>
                <a:lnTo>
                  <a:pt x="972992" y="973994"/>
                </a:lnTo>
                <a:lnTo>
                  <a:pt x="958842" y="1024446"/>
                </a:lnTo>
                <a:lnTo>
                  <a:pt x="943344" y="1071394"/>
                </a:lnTo>
                <a:lnTo>
                  <a:pt x="923803" y="1118341"/>
                </a:lnTo>
                <a:lnTo>
                  <a:pt x="902241" y="1164589"/>
                </a:lnTo>
                <a:lnTo>
                  <a:pt x="879331" y="1208033"/>
                </a:lnTo>
                <a:lnTo>
                  <a:pt x="853726" y="1250076"/>
                </a:lnTo>
                <a:lnTo>
                  <a:pt x="827447" y="1291418"/>
                </a:lnTo>
                <a:lnTo>
                  <a:pt x="799821" y="1329958"/>
                </a:lnTo>
                <a:lnTo>
                  <a:pt x="771520" y="1367796"/>
                </a:lnTo>
                <a:lnTo>
                  <a:pt x="742546" y="1402832"/>
                </a:lnTo>
                <a:lnTo>
                  <a:pt x="714246" y="1436466"/>
                </a:lnTo>
                <a:lnTo>
                  <a:pt x="686620" y="1467298"/>
                </a:lnTo>
                <a:lnTo>
                  <a:pt x="658993" y="1495326"/>
                </a:lnTo>
                <a:lnTo>
                  <a:pt x="632714" y="1523355"/>
                </a:lnTo>
                <a:lnTo>
                  <a:pt x="607109" y="1546479"/>
                </a:lnTo>
                <a:lnTo>
                  <a:pt x="583526" y="1568902"/>
                </a:lnTo>
                <a:lnTo>
                  <a:pt x="562637" y="1587821"/>
                </a:lnTo>
                <a:lnTo>
                  <a:pt x="543097" y="1604638"/>
                </a:lnTo>
                <a:lnTo>
                  <a:pt x="527599" y="1617951"/>
                </a:lnTo>
                <a:lnTo>
                  <a:pt x="514123" y="1629163"/>
                </a:lnTo>
                <a:lnTo>
                  <a:pt x="504015" y="1636871"/>
                </a:lnTo>
                <a:lnTo>
                  <a:pt x="497951" y="1641776"/>
                </a:lnTo>
                <a:lnTo>
                  <a:pt x="495256" y="1643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 cmpd="sng">
            <a:solidFill>
              <a:srgbClr val="FFFFFF"/>
            </a:solidFill>
            <a:miter lim="800000"/>
          </a:ln>
        </p:spPr>
        <p:txBody>
          <a:bodyPr lIns="0" tIns="72000" rIns="0" bIns="0" anchor="ctr">
            <a:normAutofit lnSpcReduction="2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dirty="0">
                <a:sym typeface="+mn-ea"/>
              </a:rPr>
              <a:t>Interface segregation</a:t>
            </a:r>
            <a:endParaRPr lang="zh-CN" altLang="en-US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3013" name="文本框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97712" y="5565803"/>
            <a:ext cx="1836000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FD958C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/>
                </a:solidFill>
                <a:latin typeface="+mn-lt"/>
                <a:ea typeface="+mn-ea"/>
              </a:rPr>
              <a:t>依赖倒置</a:t>
            </a:r>
            <a:endParaRPr lang="zh-CN" altLang="en-US" sz="1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43014" name="文本框 1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32712" y="3351213"/>
            <a:ext cx="1836000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FD958C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/>
                </a:solidFill>
                <a:latin typeface="+mn-lt"/>
                <a:ea typeface="+mn-ea"/>
              </a:rPr>
              <a:t>里氏代换</a:t>
            </a:r>
            <a:endParaRPr lang="zh-CN" altLang="en-US" sz="1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43015" name="文本框 2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60975" y="1825625"/>
            <a:ext cx="1836738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FD958C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/>
                </a:solidFill>
                <a:latin typeface="+mn-lt"/>
                <a:ea typeface="+mn-ea"/>
              </a:rPr>
              <a:t>单一职责</a:t>
            </a:r>
            <a:endParaRPr lang="zh-CN" altLang="en-US" sz="1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43016" name="文本框 2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97174" y="3351213"/>
            <a:ext cx="1836000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FD958C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/>
                </a:solidFill>
                <a:latin typeface="+mn-lt"/>
                <a:ea typeface="+mn-ea"/>
              </a:rPr>
              <a:t>开闭原则</a:t>
            </a:r>
            <a:endParaRPr lang="zh-CN" altLang="en-US" sz="1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43017" name="文本框 2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432174" y="5565803"/>
            <a:ext cx="1836000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FD958C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/>
                </a:solidFill>
                <a:latin typeface="+mn-lt"/>
                <a:ea typeface="+mn-ea"/>
              </a:rPr>
              <a:t>接口分离</a:t>
            </a:r>
            <a:endParaRPr lang="zh-CN" altLang="en-US" sz="1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43018" name="任意多边形 28"/>
          <p:cNvSpPr/>
          <p:nvPr>
            <p:custDataLst>
              <p:tags r:id="rId9"/>
            </p:custDataLst>
          </p:nvPr>
        </p:nvSpPr>
        <p:spPr bwMode="auto">
          <a:xfrm rot="20544646">
            <a:off x="6111876" y="3395663"/>
            <a:ext cx="1952625" cy="990600"/>
          </a:xfrm>
          <a:custGeom>
            <a:avLst/>
            <a:gdLst>
              <a:gd name="T0" fmla="*/ 0 w 1953336"/>
              <a:gd name="T1" fmla="*/ 0 h 990486"/>
              <a:gd name="T2" fmla="*/ 1953336 w 1953336"/>
              <a:gd name="T3" fmla="*/ 990486 h 990486"/>
            </a:gdLst>
            <a:ahLst/>
            <a:cxnLst/>
            <a:rect l="T0" t="T1" r="T2" b="T3"/>
            <a:pathLst>
              <a:path w="1953336" h="990486">
                <a:moveTo>
                  <a:pt x="1069560" y="46042"/>
                </a:moveTo>
                <a:lnTo>
                  <a:pt x="1116647" y="65245"/>
                </a:lnTo>
                <a:lnTo>
                  <a:pt x="1161642" y="85812"/>
                </a:lnTo>
                <a:lnTo>
                  <a:pt x="1205954" y="109078"/>
                </a:lnTo>
                <a:lnTo>
                  <a:pt x="1248881" y="134376"/>
                </a:lnTo>
                <a:lnTo>
                  <a:pt x="1289709" y="160363"/>
                </a:lnTo>
                <a:lnTo>
                  <a:pt x="1329147" y="187707"/>
                </a:lnTo>
                <a:lnTo>
                  <a:pt x="1365781" y="215072"/>
                </a:lnTo>
                <a:lnTo>
                  <a:pt x="1401719" y="243115"/>
                </a:lnTo>
                <a:lnTo>
                  <a:pt x="1436261" y="271842"/>
                </a:lnTo>
                <a:lnTo>
                  <a:pt x="1466594" y="299926"/>
                </a:lnTo>
                <a:lnTo>
                  <a:pt x="1495521" y="327346"/>
                </a:lnTo>
                <a:lnTo>
                  <a:pt x="1523737" y="353423"/>
                </a:lnTo>
                <a:lnTo>
                  <a:pt x="1547044" y="378862"/>
                </a:lnTo>
                <a:lnTo>
                  <a:pt x="1569630" y="401610"/>
                </a:lnTo>
                <a:lnTo>
                  <a:pt x="1588003" y="423041"/>
                </a:lnTo>
                <a:lnTo>
                  <a:pt x="1604960" y="442461"/>
                </a:lnTo>
                <a:lnTo>
                  <a:pt x="1619085" y="457858"/>
                </a:lnTo>
                <a:lnTo>
                  <a:pt x="1630397" y="471927"/>
                </a:lnTo>
                <a:lnTo>
                  <a:pt x="1637472" y="481310"/>
                </a:lnTo>
                <a:lnTo>
                  <a:pt x="1643121" y="487334"/>
                </a:lnTo>
                <a:lnTo>
                  <a:pt x="1643836" y="489351"/>
                </a:lnTo>
                <a:lnTo>
                  <a:pt x="1643155" y="492051"/>
                </a:lnTo>
                <a:lnTo>
                  <a:pt x="1637593" y="498155"/>
                </a:lnTo>
                <a:lnTo>
                  <a:pt x="1630658" y="508312"/>
                </a:lnTo>
                <a:lnTo>
                  <a:pt x="1619544" y="521869"/>
                </a:lnTo>
                <a:lnTo>
                  <a:pt x="1605641" y="537467"/>
                </a:lnTo>
                <a:lnTo>
                  <a:pt x="1588964" y="557127"/>
                </a:lnTo>
                <a:lnTo>
                  <a:pt x="1570896" y="578146"/>
                </a:lnTo>
                <a:lnTo>
                  <a:pt x="1548643" y="601889"/>
                </a:lnTo>
                <a:lnTo>
                  <a:pt x="1525703" y="627660"/>
                </a:lnTo>
                <a:lnTo>
                  <a:pt x="1497864" y="654139"/>
                </a:lnTo>
                <a:lnTo>
                  <a:pt x="1469333" y="681970"/>
                </a:lnTo>
                <a:lnTo>
                  <a:pt x="1439401" y="709812"/>
                </a:lnTo>
                <a:lnTo>
                  <a:pt x="1405270" y="738358"/>
                </a:lnTo>
                <a:lnTo>
                  <a:pt x="1369742" y="767588"/>
                </a:lnTo>
                <a:lnTo>
                  <a:pt x="1333509" y="796149"/>
                </a:lnTo>
                <a:lnTo>
                  <a:pt x="1294468" y="824056"/>
                </a:lnTo>
                <a:lnTo>
                  <a:pt x="1254016" y="850625"/>
                </a:lnTo>
                <a:lnTo>
                  <a:pt x="1211457" y="876536"/>
                </a:lnTo>
                <a:lnTo>
                  <a:pt x="1167477" y="899762"/>
                </a:lnTo>
                <a:lnTo>
                  <a:pt x="1122787" y="921645"/>
                </a:lnTo>
                <a:lnTo>
                  <a:pt x="1075980" y="941522"/>
                </a:lnTo>
                <a:lnTo>
                  <a:pt x="1027744" y="957366"/>
                </a:lnTo>
                <a:lnTo>
                  <a:pt x="978796" y="971867"/>
                </a:lnTo>
                <a:lnTo>
                  <a:pt x="929114" y="981657"/>
                </a:lnTo>
                <a:lnTo>
                  <a:pt x="878007" y="988088"/>
                </a:lnTo>
                <a:lnTo>
                  <a:pt x="825469" y="990486"/>
                </a:lnTo>
                <a:lnTo>
                  <a:pt x="774304" y="988832"/>
                </a:lnTo>
                <a:lnTo>
                  <a:pt x="723109" y="983134"/>
                </a:lnTo>
                <a:lnTo>
                  <a:pt x="673292" y="974058"/>
                </a:lnTo>
                <a:lnTo>
                  <a:pt x="622740" y="960269"/>
                </a:lnTo>
                <a:lnTo>
                  <a:pt x="575683" y="945109"/>
                </a:lnTo>
                <a:lnTo>
                  <a:pt x="528596" y="925905"/>
                </a:lnTo>
                <a:lnTo>
                  <a:pt x="482195" y="904675"/>
                </a:lnTo>
                <a:lnTo>
                  <a:pt x="438588" y="882077"/>
                </a:lnTo>
                <a:lnTo>
                  <a:pt x="396362" y="856774"/>
                </a:lnTo>
                <a:lnTo>
                  <a:pt x="354833" y="830793"/>
                </a:lnTo>
                <a:lnTo>
                  <a:pt x="316096" y="803443"/>
                </a:lnTo>
                <a:lnTo>
                  <a:pt x="278056" y="775415"/>
                </a:lnTo>
                <a:lnTo>
                  <a:pt x="242813" y="746693"/>
                </a:lnTo>
                <a:lnTo>
                  <a:pt x="208977" y="718634"/>
                </a:lnTo>
                <a:lnTo>
                  <a:pt x="177948" y="691229"/>
                </a:lnTo>
                <a:lnTo>
                  <a:pt x="149722" y="663804"/>
                </a:lnTo>
                <a:lnTo>
                  <a:pt x="121506" y="637727"/>
                </a:lnTo>
                <a:lnTo>
                  <a:pt x="98199" y="612289"/>
                </a:lnTo>
                <a:lnTo>
                  <a:pt x="75608" y="588866"/>
                </a:lnTo>
                <a:lnTo>
                  <a:pt x="56540" y="568114"/>
                </a:lnTo>
                <a:lnTo>
                  <a:pt x="39582" y="548695"/>
                </a:lnTo>
                <a:lnTo>
                  <a:pt x="26158" y="533292"/>
                </a:lnTo>
                <a:lnTo>
                  <a:pt x="14850" y="519897"/>
                </a:lnTo>
                <a:lnTo>
                  <a:pt x="7070" y="509845"/>
                </a:lnTo>
                <a:lnTo>
                  <a:pt x="2122" y="503816"/>
                </a:lnTo>
                <a:lnTo>
                  <a:pt x="0" y="501136"/>
                </a:lnTo>
                <a:lnTo>
                  <a:pt x="2088" y="499100"/>
                </a:lnTo>
                <a:lnTo>
                  <a:pt x="6949" y="493000"/>
                </a:lnTo>
                <a:lnTo>
                  <a:pt x="14589" y="483512"/>
                </a:lnTo>
                <a:lnTo>
                  <a:pt x="25699" y="469282"/>
                </a:lnTo>
                <a:lnTo>
                  <a:pt x="38901" y="453689"/>
                </a:lnTo>
                <a:lnTo>
                  <a:pt x="55578" y="434028"/>
                </a:lnTo>
                <a:lnTo>
                  <a:pt x="74342" y="412331"/>
                </a:lnTo>
                <a:lnTo>
                  <a:pt x="96600" y="389261"/>
                </a:lnTo>
                <a:lnTo>
                  <a:pt x="119540" y="363491"/>
                </a:lnTo>
                <a:lnTo>
                  <a:pt x="147379" y="337011"/>
                </a:lnTo>
                <a:lnTo>
                  <a:pt x="175209" y="309185"/>
                </a:lnTo>
                <a:lnTo>
                  <a:pt x="205837" y="280664"/>
                </a:lnTo>
                <a:lnTo>
                  <a:pt x="239262" y="251450"/>
                </a:lnTo>
                <a:lnTo>
                  <a:pt x="274095" y="222899"/>
                </a:lnTo>
                <a:lnTo>
                  <a:pt x="311734" y="195002"/>
                </a:lnTo>
                <a:lnTo>
                  <a:pt x="350074" y="167100"/>
                </a:lnTo>
                <a:lnTo>
                  <a:pt x="391227" y="140525"/>
                </a:lnTo>
                <a:lnTo>
                  <a:pt x="433085" y="114619"/>
                </a:lnTo>
                <a:lnTo>
                  <a:pt x="476360" y="90725"/>
                </a:lnTo>
                <a:lnTo>
                  <a:pt x="522456" y="69505"/>
                </a:lnTo>
                <a:lnTo>
                  <a:pt x="569263" y="49629"/>
                </a:lnTo>
                <a:lnTo>
                  <a:pt x="616098" y="33795"/>
                </a:lnTo>
                <a:lnTo>
                  <a:pt x="666447" y="19283"/>
                </a:lnTo>
                <a:lnTo>
                  <a:pt x="716128" y="9493"/>
                </a:lnTo>
                <a:lnTo>
                  <a:pt x="767236" y="3062"/>
                </a:lnTo>
                <a:lnTo>
                  <a:pt x="818368" y="0"/>
                </a:lnTo>
                <a:lnTo>
                  <a:pt x="870939" y="2319"/>
                </a:lnTo>
                <a:lnTo>
                  <a:pt x="922134" y="8016"/>
                </a:lnTo>
                <a:lnTo>
                  <a:pt x="971951" y="17093"/>
                </a:lnTo>
                <a:lnTo>
                  <a:pt x="1021101" y="30891"/>
                </a:lnTo>
                <a:lnTo>
                  <a:pt x="1069560" y="46042"/>
                </a:lnTo>
                <a:close/>
                <a:moveTo>
                  <a:pt x="1953336" y="19499"/>
                </a:moveTo>
                <a:lnTo>
                  <a:pt x="1953333" y="19507"/>
                </a:lnTo>
                <a:lnTo>
                  <a:pt x="1953333" y="19499"/>
                </a:lnTo>
                <a:lnTo>
                  <a:pt x="1953336" y="1949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 cmpd="sng">
            <a:solidFill>
              <a:srgbClr val="FFFFFF"/>
            </a:solidFill>
            <a:miter lim="800000"/>
          </a:ln>
        </p:spPr>
        <p:txBody>
          <a:bodyPr lIns="0" tIns="0" rIns="108000" bIns="3600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dirty="0">
                <a:sym typeface="+mn-ea"/>
              </a:rPr>
              <a:t>Liskov substitution</a:t>
            </a:r>
            <a:endParaRPr lang="zh-CN" altLang="en-US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3019" name="任意多边形 31"/>
          <p:cNvSpPr/>
          <p:nvPr>
            <p:custDataLst>
              <p:tags r:id="rId10"/>
            </p:custDataLst>
          </p:nvPr>
        </p:nvSpPr>
        <p:spPr bwMode="auto">
          <a:xfrm rot="603049">
            <a:off x="4484689" y="3441700"/>
            <a:ext cx="1627187" cy="992188"/>
          </a:xfrm>
          <a:custGeom>
            <a:avLst/>
            <a:gdLst>
              <a:gd name="T0" fmla="*/ 0 w 1628083"/>
              <a:gd name="T1" fmla="*/ 0 h 992800"/>
              <a:gd name="T2" fmla="*/ 1628083 w 1628083"/>
              <a:gd name="T3" fmla="*/ 992800 h 992800"/>
            </a:gdLst>
            <a:ahLst/>
            <a:cxnLst/>
            <a:rect l="T0" t="T1" r="T2" b="T3"/>
            <a:pathLst>
              <a:path w="1628083" h="992800">
                <a:moveTo>
                  <a:pt x="627564" y="18356"/>
                </a:moveTo>
                <a:lnTo>
                  <a:pt x="677592" y="9694"/>
                </a:lnTo>
                <a:lnTo>
                  <a:pt x="728128" y="2463"/>
                </a:lnTo>
                <a:lnTo>
                  <a:pt x="778705" y="0"/>
                </a:lnTo>
                <a:lnTo>
                  <a:pt x="830205" y="1068"/>
                </a:lnTo>
                <a:lnTo>
                  <a:pt x="882533" y="6334"/>
                </a:lnTo>
                <a:lnTo>
                  <a:pt x="932914" y="15410"/>
                </a:lnTo>
                <a:lnTo>
                  <a:pt x="982736" y="28491"/>
                </a:lnTo>
                <a:lnTo>
                  <a:pt x="1030704" y="44714"/>
                </a:lnTo>
                <a:lnTo>
                  <a:pt x="1078714" y="65705"/>
                </a:lnTo>
                <a:lnTo>
                  <a:pt x="1123068" y="87547"/>
                </a:lnTo>
                <a:lnTo>
                  <a:pt x="1166862" y="113392"/>
                </a:lnTo>
                <a:lnTo>
                  <a:pt x="1209683" y="141143"/>
                </a:lnTo>
                <a:lnTo>
                  <a:pt x="1249541" y="169841"/>
                </a:lnTo>
                <a:lnTo>
                  <a:pt x="1287639" y="201014"/>
                </a:lnTo>
                <a:lnTo>
                  <a:pt x="1324950" y="232758"/>
                </a:lnTo>
                <a:lnTo>
                  <a:pt x="1359299" y="265448"/>
                </a:lnTo>
                <a:lnTo>
                  <a:pt x="1392860" y="298710"/>
                </a:lnTo>
                <a:lnTo>
                  <a:pt x="1423552" y="332251"/>
                </a:lnTo>
                <a:lnTo>
                  <a:pt x="1452949" y="364931"/>
                </a:lnTo>
                <a:lnTo>
                  <a:pt x="1479664" y="396555"/>
                </a:lnTo>
                <a:lnTo>
                  <a:pt x="1503602" y="427793"/>
                </a:lnTo>
                <a:lnTo>
                  <a:pt x="1527728" y="457695"/>
                </a:lnTo>
                <a:lnTo>
                  <a:pt x="1547088" y="486252"/>
                </a:lnTo>
                <a:lnTo>
                  <a:pt x="1566034" y="512710"/>
                </a:lnTo>
                <a:lnTo>
                  <a:pt x="1581883" y="536014"/>
                </a:lnTo>
                <a:lnTo>
                  <a:pt x="1595836" y="557693"/>
                </a:lnTo>
                <a:lnTo>
                  <a:pt x="1606878" y="574883"/>
                </a:lnTo>
                <a:lnTo>
                  <a:pt x="1616118" y="589780"/>
                </a:lnTo>
                <a:lnTo>
                  <a:pt x="1622354" y="600856"/>
                </a:lnTo>
                <a:lnTo>
                  <a:pt x="1626373" y="607541"/>
                </a:lnTo>
                <a:lnTo>
                  <a:pt x="1628083" y="610501"/>
                </a:lnTo>
                <a:lnTo>
                  <a:pt x="1625721" y="612212"/>
                </a:lnTo>
                <a:lnTo>
                  <a:pt x="1620025" y="617540"/>
                </a:lnTo>
                <a:lnTo>
                  <a:pt x="1611086" y="625817"/>
                </a:lnTo>
                <a:lnTo>
                  <a:pt x="1598026" y="638280"/>
                </a:lnTo>
                <a:lnTo>
                  <a:pt x="1582697" y="651788"/>
                </a:lnTo>
                <a:lnTo>
                  <a:pt x="1563339" y="668815"/>
                </a:lnTo>
                <a:lnTo>
                  <a:pt x="1541619" y="687554"/>
                </a:lnTo>
                <a:lnTo>
                  <a:pt x="1516243" y="707142"/>
                </a:lnTo>
                <a:lnTo>
                  <a:pt x="1489801" y="729304"/>
                </a:lnTo>
                <a:lnTo>
                  <a:pt x="1458408" y="751454"/>
                </a:lnTo>
                <a:lnTo>
                  <a:pt x="1426828" y="774939"/>
                </a:lnTo>
                <a:lnTo>
                  <a:pt x="1392379" y="798703"/>
                </a:lnTo>
                <a:lnTo>
                  <a:pt x="1355061" y="822747"/>
                </a:lnTo>
                <a:lnTo>
                  <a:pt x="1316448" y="845931"/>
                </a:lnTo>
                <a:lnTo>
                  <a:pt x="1275152" y="868059"/>
                </a:lnTo>
                <a:lnTo>
                  <a:pt x="1233162" y="890090"/>
                </a:lnTo>
                <a:lnTo>
                  <a:pt x="1188583" y="910399"/>
                </a:lnTo>
                <a:lnTo>
                  <a:pt x="1143403" y="929944"/>
                </a:lnTo>
                <a:lnTo>
                  <a:pt x="1097115" y="947293"/>
                </a:lnTo>
                <a:lnTo>
                  <a:pt x="1048423" y="961584"/>
                </a:lnTo>
                <a:lnTo>
                  <a:pt x="999224" y="974444"/>
                </a:lnTo>
                <a:lnTo>
                  <a:pt x="950584" y="983301"/>
                </a:lnTo>
                <a:lnTo>
                  <a:pt x="898661" y="990338"/>
                </a:lnTo>
                <a:lnTo>
                  <a:pt x="848083" y="992800"/>
                </a:lnTo>
                <a:lnTo>
                  <a:pt x="796584" y="991732"/>
                </a:lnTo>
                <a:lnTo>
                  <a:pt x="745550" y="987328"/>
                </a:lnTo>
                <a:lnTo>
                  <a:pt x="693874" y="977390"/>
                </a:lnTo>
                <a:lnTo>
                  <a:pt x="644052" y="964310"/>
                </a:lnTo>
                <a:lnTo>
                  <a:pt x="596084" y="948087"/>
                </a:lnTo>
                <a:lnTo>
                  <a:pt x="549462" y="927289"/>
                </a:lnTo>
                <a:lnTo>
                  <a:pt x="503721" y="905254"/>
                </a:lnTo>
                <a:lnTo>
                  <a:pt x="459926" y="879409"/>
                </a:lnTo>
                <a:lnTo>
                  <a:pt x="418400" y="852519"/>
                </a:lnTo>
                <a:lnTo>
                  <a:pt x="377941" y="823057"/>
                </a:lnTo>
                <a:lnTo>
                  <a:pt x="339149" y="791787"/>
                </a:lnTo>
                <a:lnTo>
                  <a:pt x="302532" y="760140"/>
                </a:lnTo>
                <a:lnTo>
                  <a:pt x="267490" y="727352"/>
                </a:lnTo>
                <a:lnTo>
                  <a:pt x="235224" y="694952"/>
                </a:lnTo>
                <a:lnTo>
                  <a:pt x="203744" y="661982"/>
                </a:lnTo>
                <a:lnTo>
                  <a:pt x="173746" y="628538"/>
                </a:lnTo>
                <a:lnTo>
                  <a:pt x="147819" y="596342"/>
                </a:lnTo>
                <a:lnTo>
                  <a:pt x="123186" y="565008"/>
                </a:lnTo>
                <a:lnTo>
                  <a:pt x="99061" y="535105"/>
                </a:lnTo>
                <a:lnTo>
                  <a:pt x="79700" y="506549"/>
                </a:lnTo>
                <a:lnTo>
                  <a:pt x="60661" y="480758"/>
                </a:lnTo>
                <a:lnTo>
                  <a:pt x="45600" y="456884"/>
                </a:lnTo>
                <a:lnTo>
                  <a:pt x="31647" y="435205"/>
                </a:lnTo>
                <a:lnTo>
                  <a:pt x="19910" y="417918"/>
                </a:lnTo>
                <a:lnTo>
                  <a:pt x="10763" y="402353"/>
                </a:lnTo>
                <a:lnTo>
                  <a:pt x="5128" y="392041"/>
                </a:lnTo>
                <a:lnTo>
                  <a:pt x="415" y="385260"/>
                </a:lnTo>
                <a:lnTo>
                  <a:pt x="0" y="383161"/>
                </a:lnTo>
                <a:lnTo>
                  <a:pt x="1067" y="380589"/>
                </a:lnTo>
                <a:lnTo>
                  <a:pt x="7458" y="375358"/>
                </a:lnTo>
                <a:lnTo>
                  <a:pt x="15795" y="366317"/>
                </a:lnTo>
                <a:lnTo>
                  <a:pt x="28763" y="354520"/>
                </a:lnTo>
                <a:lnTo>
                  <a:pt x="44786" y="341110"/>
                </a:lnTo>
                <a:lnTo>
                  <a:pt x="64144" y="324082"/>
                </a:lnTo>
                <a:lnTo>
                  <a:pt x="85076" y="305914"/>
                </a:lnTo>
                <a:lnTo>
                  <a:pt x="110545" y="285658"/>
                </a:lnTo>
                <a:lnTo>
                  <a:pt x="136987" y="263497"/>
                </a:lnTo>
                <a:lnTo>
                  <a:pt x="168381" y="241347"/>
                </a:lnTo>
                <a:lnTo>
                  <a:pt x="200655" y="217959"/>
                </a:lnTo>
                <a:lnTo>
                  <a:pt x="234316" y="194765"/>
                </a:lnTo>
                <a:lnTo>
                  <a:pt x="272235" y="171485"/>
                </a:lnTo>
                <a:lnTo>
                  <a:pt x="311635" y="147731"/>
                </a:lnTo>
                <a:lnTo>
                  <a:pt x="351636" y="124742"/>
                </a:lnTo>
                <a:lnTo>
                  <a:pt x="394320" y="102808"/>
                </a:lnTo>
                <a:lnTo>
                  <a:pt x="438205" y="82402"/>
                </a:lnTo>
                <a:lnTo>
                  <a:pt x="484079" y="62954"/>
                </a:lnTo>
                <a:lnTo>
                  <a:pt x="530968" y="46369"/>
                </a:lnTo>
                <a:lnTo>
                  <a:pt x="578365" y="31216"/>
                </a:lnTo>
                <a:lnTo>
                  <a:pt x="627564" y="183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 cmpd="sng">
            <a:solidFill>
              <a:srgbClr val="FFFFFF"/>
            </a:solidFill>
            <a:miter lim="800000"/>
          </a:ln>
        </p:spPr>
        <p:txBody>
          <a:bodyPr lIns="0" tIns="0" rIns="72000" bIns="3600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dirty="0">
                <a:sym typeface="+mn-ea"/>
              </a:rPr>
              <a:t>Open-close </a:t>
            </a:r>
            <a:endParaRPr lang="zh-CN" altLang="en-US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3020" name="KSO_GT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56300" y="4029710"/>
            <a:ext cx="307340" cy="30670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anchor="ctr">
            <a:normAutofit fontScale="4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zh-CN" altLang="en-US" sz="2400" b="1">
              <a:solidFill>
                <a:srgbClr val="474747"/>
              </a:solidFill>
              <a:latin typeface="+mn-lt"/>
              <a:ea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2"/>
            </p:custDataLst>
          </p:nvPr>
        </p:nvSpPr>
        <p:spPr>
          <a:xfrm>
            <a:off x="4677591" y="561758"/>
            <a:ext cx="6922716" cy="8330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eaLnBrk="1" latinLnBrk="0" hangingPunct="1">
              <a:lnSpc>
                <a:spcPct val="90000"/>
              </a:lnSpc>
              <a:buNone/>
              <a:defRPr sz="3000" b="1" i="0" baseline="0">
                <a:gradFill flip="none" rotWithShape="1">
                  <a:gsLst>
                    <a:gs pos="100000">
                      <a:schemeClr val="accent2">
                        <a:lumMod val="75000"/>
                      </a:schemeClr>
                    </a:gs>
                    <a:gs pos="60000">
                      <a:schemeClr val="accent1"/>
                    </a:gs>
                    <a:gs pos="0">
                      <a:schemeClr val="accent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a typeface="黑体" panose="02010609060101010101" pitchFamily="49" charset="-122"/>
                <a:cs typeface="+mj-cs"/>
              </a:defRPr>
            </a:lvl1pPr>
          </a:lstStyle>
          <a:p>
            <a:r>
              <a:rPr lang="en-US" altLang="zh-CN" sz="3600" dirty="0">
                <a:latin typeface="+mj-lt"/>
                <a:ea typeface="+mj-ea"/>
                <a:sym typeface="+mn-ea"/>
              </a:rPr>
              <a:t>SOLID</a:t>
            </a:r>
            <a:r>
              <a:rPr lang="zh-CN" altLang="en-US" sz="3600" dirty="0">
                <a:latin typeface="+mj-lt"/>
                <a:ea typeface="+mj-ea"/>
                <a:sym typeface="+mn-ea"/>
              </a:rPr>
              <a:t>原则</a:t>
            </a:r>
            <a:endParaRPr lang="zh-CN" altLang="en-US" sz="3600" dirty="0">
              <a:latin typeface="+mj-lt"/>
              <a:ea typeface="+mj-ea"/>
            </a:endParaRPr>
          </a:p>
        </p:txBody>
      </p:sp>
    </p:spTree>
    <p:custDataLst>
      <p:tags r:id="rId1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45187" y="1825625"/>
            <a:ext cx="593013" cy="678963"/>
            <a:chOff x="922338" y="1619704"/>
            <a:chExt cx="654050" cy="748846"/>
          </a:xfrm>
        </p:grpSpPr>
        <p:sp>
          <p:nvSpPr>
            <p:cNvPr id="4" name="椭圆 3"/>
            <p:cNvSpPr/>
            <p:nvPr>
              <p:custDataLst>
                <p:tags r:id="rId2"/>
              </p:custDataLst>
            </p:nvPr>
          </p:nvSpPr>
          <p:spPr>
            <a:xfrm>
              <a:off x="922338" y="1930400"/>
              <a:ext cx="438150" cy="4381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650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>
              <p:custDataLst>
                <p:tags r:id="rId3"/>
              </p:custDataLst>
            </p:nvPr>
          </p:nvSpPr>
          <p:spPr>
            <a:xfrm>
              <a:off x="1360488" y="1619704"/>
              <a:ext cx="215900" cy="2159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7" name="标题 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单一职责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idx="1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“对一个类而言，应该仅有一个引起它变化的原因”。本原则是我们非常熟悉地“高内聚·低耦合”基本概念的引申，但是通过将“职责”极具创意地定义为“变化的原因”，使得本原则极具可操作性。</a:t>
            </a:r>
            <a:endParaRPr lang="zh-CN" altLang="en-US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   举例：现需要一个能够将字符串按某个符号拆分为数组的函数，并且在拆分后的结果中追加一个符号，如将</a:t>
            </a:r>
            <a:r>
              <a:rPr lang="en-US" altLang="zh-CN" dirty="0">
                <a:sym typeface="+mn-ea"/>
              </a:rPr>
              <a:t>“1,2,3”</a:t>
            </a:r>
            <a:r>
              <a:rPr lang="zh-CN" altLang="en-US" dirty="0">
                <a:sym typeface="+mn-ea"/>
              </a:rPr>
              <a:t>变换为</a:t>
            </a:r>
            <a:r>
              <a:rPr lang="en-US" altLang="zh-CN" dirty="0">
                <a:sym typeface="+mn-ea"/>
              </a:rPr>
              <a:t>[“1.”,“2.”,“3.”]</a:t>
            </a:r>
            <a:r>
              <a:rPr lang="zh-CN" altLang="en-US" dirty="0">
                <a:sym typeface="+mn-ea"/>
              </a:rPr>
              <a:t>。引起变化的是两个符号，理解为两个原因，如何单一职责化？</a:t>
            </a:r>
            <a:endParaRPr lang="zh-CN" altLang="en-US" dirty="0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45187" y="1825625"/>
            <a:ext cx="593013" cy="678963"/>
            <a:chOff x="922338" y="1619704"/>
            <a:chExt cx="654050" cy="748846"/>
          </a:xfrm>
        </p:grpSpPr>
        <p:sp>
          <p:nvSpPr>
            <p:cNvPr id="4" name="椭圆 3"/>
            <p:cNvSpPr/>
            <p:nvPr>
              <p:custDataLst>
                <p:tags r:id="rId2"/>
              </p:custDataLst>
            </p:nvPr>
          </p:nvSpPr>
          <p:spPr>
            <a:xfrm>
              <a:off x="922338" y="1930400"/>
              <a:ext cx="438150" cy="4381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650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>
              <p:custDataLst>
                <p:tags r:id="rId3"/>
              </p:custDataLst>
            </p:nvPr>
          </p:nvSpPr>
          <p:spPr>
            <a:xfrm>
              <a:off x="1360488" y="1619704"/>
              <a:ext cx="215900" cy="2159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7" name="标题 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开闭原则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idx="1"/>
            <p:custDataLst>
              <p:tags r:id="rId5"/>
            </p:custDataLst>
          </p:nvPr>
        </p:nvSpPr>
        <p:spPr/>
        <p:txBody>
          <a:bodyPr>
            <a:normAutofit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扩展系统的行为时，不需要修改以前的代码。</a:t>
            </a:r>
            <a:endParaRPr lang="zh-CN" altLang="en-US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针对修改关闭，针对扩展开放。</a:t>
            </a:r>
            <a:endParaRPr lang="zh-CN" altLang="en-US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   举例：一个播放器父类，各种播放器子类（如</a:t>
            </a:r>
            <a:r>
              <a:rPr lang="en-US" altLang="zh-CN" dirty="0">
                <a:sym typeface="+mn-ea"/>
              </a:rPr>
              <a:t>CD</a:t>
            </a:r>
            <a:r>
              <a:rPr lang="zh-CN" altLang="en-US" dirty="0">
                <a:sym typeface="+mn-ea"/>
              </a:rPr>
              <a:t>唱机、随身听），父类提供基础的播放方法，子类重写这个播放方法即可。在复杂场景下，需要用到虚函数或接口。</a:t>
            </a:r>
            <a:endParaRPr lang="zh-CN" altLang="en-US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ym typeface="+mn-ea"/>
              </a:rPr>
              <a:t>   </a:t>
            </a:r>
            <a:r>
              <a:rPr lang="zh-CN" altLang="en-US" dirty="0">
                <a:sym typeface="+mn-ea"/>
              </a:rPr>
              <a:t>问：</a:t>
            </a:r>
            <a:r>
              <a:rPr lang="en-US" altLang="zh-CN" dirty="0">
                <a:sym typeface="+mn-ea"/>
              </a:rPr>
              <a:t>windows</a:t>
            </a:r>
            <a:r>
              <a:rPr lang="zh-CN" altLang="en-US" dirty="0">
                <a:sym typeface="+mn-ea"/>
              </a:rPr>
              <a:t>没有源码，腾讯电脑管家是如何知道你插入了</a:t>
            </a:r>
            <a:r>
              <a:rPr lang="en-US" altLang="zh-CN" dirty="0">
                <a:sym typeface="+mn-ea"/>
              </a:rPr>
              <a:t>U</a:t>
            </a:r>
            <a:r>
              <a:rPr lang="zh-CN" altLang="en-US" dirty="0">
                <a:sym typeface="+mn-ea"/>
              </a:rPr>
              <a:t>盘？</a:t>
            </a:r>
            <a:endParaRPr lang="zh-CN" altLang="en-US" dirty="0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45187" y="1825625"/>
            <a:ext cx="593013" cy="678963"/>
            <a:chOff x="922338" y="1619704"/>
            <a:chExt cx="654050" cy="748846"/>
          </a:xfrm>
        </p:grpSpPr>
        <p:sp>
          <p:nvSpPr>
            <p:cNvPr id="4" name="椭圆 3"/>
            <p:cNvSpPr/>
            <p:nvPr>
              <p:custDataLst>
                <p:tags r:id="rId2"/>
              </p:custDataLst>
            </p:nvPr>
          </p:nvSpPr>
          <p:spPr>
            <a:xfrm>
              <a:off x="922338" y="1930400"/>
              <a:ext cx="438150" cy="4381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650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>
              <p:custDataLst>
                <p:tags r:id="rId3"/>
              </p:custDataLst>
            </p:nvPr>
          </p:nvSpPr>
          <p:spPr>
            <a:xfrm>
              <a:off x="1360488" y="1619704"/>
              <a:ext cx="215900" cy="2159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7" name="标题 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里氏代换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idx="1"/>
            <p:custDataLst>
              <p:tags r:id="rId5"/>
            </p:custDataLst>
          </p:nvPr>
        </p:nvSpPr>
        <p:spPr/>
        <p:txBody>
          <a:bodyPr>
            <a:normAutofit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子类应当可以替换父类并出现在父类能够出现的任何地方。</a:t>
            </a:r>
            <a:endParaRPr lang="zh-CN" altLang="en-US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   举例：</a:t>
            </a:r>
            <a:r>
              <a:rPr lang="zh-CN" altLang="en-US" dirty="0">
                <a:sym typeface="+mn-ea"/>
              </a:rPr>
              <a:t>圆是椭圆的一个特殊子类。因此任何出现椭圆的地方，圆均可以出现。但反过来就可能行不通。</a:t>
            </a:r>
            <a:endParaRPr lang="zh-CN" altLang="en-US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ym typeface="+mn-ea"/>
              </a:rPr>
              <a:t>    </a:t>
            </a:r>
            <a:r>
              <a:rPr lang="zh-CN" altLang="en-US" dirty="0">
                <a:sym typeface="+mn-ea"/>
              </a:rPr>
              <a:t>问：现有一个类是交互结果类，用来表示交互是否成功，并且有个成员是记录交互结果的，那这个结果应该是什么类型？</a:t>
            </a:r>
            <a:endParaRPr lang="zh-CN" altLang="en-US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    问：高级语言中有一种叫做泛型，比如 </a:t>
            </a:r>
            <a:r>
              <a:rPr lang="en-US" altLang="zh-CN" dirty="0">
                <a:sym typeface="+mn-ea"/>
              </a:rPr>
              <a:t>List&lt;String&gt;</a:t>
            </a:r>
            <a:r>
              <a:rPr lang="zh-CN" altLang="en-US" dirty="0">
                <a:sym typeface="+mn-ea"/>
              </a:rPr>
              <a:t>、</a:t>
            </a:r>
            <a:r>
              <a:rPr lang="en-US" altLang="zh-CN" dirty="0">
                <a:sym typeface="+mn-ea"/>
              </a:rPr>
              <a:t>List&lt;int&gt;</a:t>
            </a:r>
            <a:r>
              <a:rPr lang="zh-CN" altLang="en-US" dirty="0">
                <a:sym typeface="+mn-ea"/>
              </a:rPr>
              <a:t>等，现在有个函数的参数可以适用于 </a:t>
            </a:r>
            <a:r>
              <a:rPr lang="en-US" altLang="zh-CN" dirty="0">
                <a:sym typeface="+mn-ea"/>
              </a:rPr>
              <a:t>List&lt;?&gt;</a:t>
            </a:r>
            <a:r>
              <a:rPr lang="zh-CN" altLang="en-US" dirty="0">
                <a:sym typeface="+mn-ea"/>
              </a:rPr>
              <a:t>，请问参数类型应该是什么？</a:t>
            </a:r>
            <a:endParaRPr lang="zh-CN" altLang="en-US" dirty="0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45187" y="1825625"/>
            <a:ext cx="593013" cy="678963"/>
            <a:chOff x="922338" y="1619704"/>
            <a:chExt cx="654050" cy="748846"/>
          </a:xfrm>
        </p:grpSpPr>
        <p:sp>
          <p:nvSpPr>
            <p:cNvPr id="4" name="椭圆 3"/>
            <p:cNvSpPr/>
            <p:nvPr>
              <p:custDataLst>
                <p:tags r:id="rId2"/>
              </p:custDataLst>
            </p:nvPr>
          </p:nvSpPr>
          <p:spPr>
            <a:xfrm>
              <a:off x="922338" y="1930400"/>
              <a:ext cx="438150" cy="4381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650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>
              <p:custDataLst>
                <p:tags r:id="rId3"/>
              </p:custDataLst>
            </p:nvPr>
          </p:nvSpPr>
          <p:spPr>
            <a:xfrm>
              <a:off x="1360488" y="1619704"/>
              <a:ext cx="215900" cy="2159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7" name="标题 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接口分离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idx="1"/>
            <p:custDataLst>
              <p:tags r:id="rId5"/>
            </p:custDataLst>
          </p:nvPr>
        </p:nvSpPr>
        <p:spPr/>
        <p:txBody>
          <a:bodyPr>
            <a:normAutofit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多个专用接口优于一个单一的通用接口。</a:t>
            </a:r>
            <a:endParaRPr lang="zh-CN" altLang="en-US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   举例：左图修改服务</a:t>
            </a:r>
            <a:r>
              <a:rPr lang="en-US" altLang="zh-CN" dirty="0">
                <a:sym typeface="+mn-ea"/>
              </a:rPr>
              <a:t>A()/B()/C()</a:t>
            </a:r>
            <a:r>
              <a:rPr lang="zh-CN" altLang="en-US" dirty="0">
                <a:sym typeface="+mn-ea"/>
              </a:rPr>
              <a:t>中任一一个，都需要在整个抽象类代码中修改，可能导致一些人为的问题</a:t>
            </a:r>
            <a:r>
              <a:rPr lang="zh-CN" altLang="en-US" dirty="0">
                <a:sym typeface="+mn-ea"/>
              </a:rPr>
              <a:t>。</a:t>
            </a:r>
            <a:endParaRPr lang="zh-CN" altLang="en-US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/>
              <a:t>   </a:t>
            </a:r>
            <a:r>
              <a:rPr lang="zh-CN" altLang="en-US" dirty="0"/>
              <a:t>问，如果</a:t>
            </a:r>
            <a:r>
              <a:rPr lang="zh-CN" altLang="en-US" dirty="0">
                <a:sym typeface="+mn-ea"/>
              </a:rPr>
              <a:t>服务</a:t>
            </a:r>
            <a:r>
              <a:rPr lang="en-US" altLang="zh-CN" dirty="0">
                <a:sym typeface="+mn-ea"/>
              </a:rPr>
              <a:t>A()/B()/C()</a:t>
            </a:r>
            <a:r>
              <a:rPr lang="zh-CN" altLang="en-US" dirty="0">
                <a:sym typeface="+mn-ea"/>
              </a:rPr>
              <a:t>中具有公用服务，如何继续分离？</a:t>
            </a:r>
            <a:endParaRPr lang="zh-CN" altLang="en-US" dirty="0">
              <a:sym typeface="+mn-ea"/>
            </a:endParaRPr>
          </a:p>
        </p:txBody>
      </p:sp>
      <p:pic>
        <p:nvPicPr>
          <p:cNvPr id="19460" name="图片 4" descr="http://se.csai.cn/OO/images/ISP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620" y="3956050"/>
            <a:ext cx="5866765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图片 5" descr="http://se.csai.cn/OO/images/ISP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1325" y="3170555"/>
            <a:ext cx="5076825" cy="36258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45187" y="1825625"/>
            <a:ext cx="593013" cy="678963"/>
            <a:chOff x="922338" y="1619704"/>
            <a:chExt cx="654050" cy="748846"/>
          </a:xfrm>
        </p:grpSpPr>
        <p:sp>
          <p:nvSpPr>
            <p:cNvPr id="4" name="椭圆 3"/>
            <p:cNvSpPr/>
            <p:nvPr>
              <p:custDataLst>
                <p:tags r:id="rId2"/>
              </p:custDataLst>
            </p:nvPr>
          </p:nvSpPr>
          <p:spPr>
            <a:xfrm>
              <a:off x="922338" y="1930400"/>
              <a:ext cx="438150" cy="4381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650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>
              <p:custDataLst>
                <p:tags r:id="rId3"/>
              </p:custDataLst>
            </p:nvPr>
          </p:nvSpPr>
          <p:spPr>
            <a:xfrm>
              <a:off x="1360488" y="1619704"/>
              <a:ext cx="215900" cy="2159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7" name="标题 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依赖倒置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idx="1"/>
            <p:custDataLst>
              <p:tags r:id="rId5"/>
            </p:custDataLst>
          </p:nvPr>
        </p:nvSpPr>
        <p:spPr/>
        <p:txBody>
          <a:bodyPr>
            <a:normAutofit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抽象不应该依赖于具体。具体应该依赖于抽象。</a:t>
            </a:r>
            <a:endParaRPr lang="zh-CN" altLang="en-US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在进行业务设计时，与特定业务有关的依赖关系应该尽量依赖接口和抽象类，而不是依赖于具体类。具体类只负责相关业务的实现，修改具体类不影响与特定业务有关的依赖关系。</a:t>
            </a:r>
            <a:endParaRPr lang="zh-CN" altLang="en-US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   这种原则和里氏代换很相似。</a:t>
            </a:r>
            <a:endParaRPr lang="zh-CN" altLang="en-US" dirty="0"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其他原则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/>
        <p:txBody>
          <a:bodyPr>
            <a:normAutofit fontScale="85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zh-CN" smtClean="0"/>
              <a:t>迪米特原则</a:t>
            </a:r>
            <a:endParaRPr lang="en-US" altLang="zh-CN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 err="1" smtClean="0"/>
              <a:t>一个软件实体应当尽可能少的与其他实体发生相互作用。</a:t>
            </a:r>
            <a:endParaRPr lang="en-US" altLang="zh-CN" dirty="0" err="1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 err="1" smtClean="0"/>
              <a:t>每一个软件单位对其他的单位都只有最少的知识，而且局限于那些与本单位密切相关的软件单位。</a:t>
            </a:r>
            <a:endParaRPr lang="en-US" altLang="zh-CN" dirty="0" err="1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 err="1" smtClean="0"/>
              <a:t>迪米特法则又叫作最少知识原则</a:t>
            </a:r>
            <a:r>
              <a:rPr lang="zh-CN" altLang="en-US" dirty="0" err="1" smtClean="0"/>
              <a:t>。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>
            <a:normAutofit fontScale="85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dirty="0" smtClean="0"/>
              <a:t>组合大于继承</a:t>
            </a:r>
            <a:endParaRPr lang="zh-CN" alt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 smtClean="0"/>
              <a:t>在一个新的对象里面使用一些已有的对象</a:t>
            </a:r>
            <a:r>
              <a:rPr lang="zh-CN" altLang="en-US" dirty="0" smtClean="0"/>
              <a:t>作为成员</a:t>
            </a:r>
            <a:r>
              <a:rPr lang="en-US" altLang="zh-CN" dirty="0" smtClean="0"/>
              <a:t>，使之成为新对象的一部分</a:t>
            </a:r>
            <a:r>
              <a:rPr lang="zh-CN" altLang="en-US" dirty="0" smtClean="0"/>
              <a:t>，</a:t>
            </a:r>
            <a:endParaRPr lang="zh-CN" alt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 smtClean="0"/>
              <a:t>新的对象通过向这些对象</a:t>
            </a:r>
            <a:r>
              <a:rPr lang="zh-CN" altLang="en-US" dirty="0" smtClean="0"/>
              <a:t>进行事物</a:t>
            </a:r>
            <a:r>
              <a:rPr lang="en-US" altLang="zh-CN" dirty="0" smtClean="0"/>
              <a:t>委派</a:t>
            </a:r>
            <a:r>
              <a:rPr lang="zh-CN" altLang="en-US" dirty="0" smtClean="0"/>
              <a:t>以</a:t>
            </a:r>
            <a:r>
              <a:rPr lang="en-US" altLang="zh-CN" dirty="0" smtClean="0"/>
              <a:t>达到复用这些对象的目的</a:t>
            </a:r>
            <a:r>
              <a:rPr lang="zh-CN" altLang="en-US" dirty="0" smtClean="0"/>
              <a:t>。</a:t>
            </a:r>
            <a:endParaRPr lang="zh-CN" alt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 smtClean="0"/>
              <a:t>如果两个类是“Has-a”关系应使用合成、聚合，如果是“Is-a”关系可使用继承。</a:t>
            </a:r>
            <a:endParaRPr lang="zh-CN" altLang="en-US" dirty="0"/>
          </a:p>
        </p:txBody>
      </p:sp>
      <p:grpSp>
        <p:nvGrpSpPr>
          <p:cNvPr id="6" name="组合 5"/>
          <p:cNvGrpSpPr/>
          <p:nvPr>
            <p:custDataLst>
              <p:tags r:id="rId4"/>
            </p:custDataLst>
          </p:nvPr>
        </p:nvGrpSpPr>
        <p:grpSpPr>
          <a:xfrm>
            <a:off x="511175" y="1890173"/>
            <a:ext cx="654050" cy="748846"/>
            <a:chOff x="922338" y="1619704"/>
            <a:chExt cx="654050" cy="748846"/>
          </a:xfrm>
        </p:grpSpPr>
        <p:sp>
          <p:nvSpPr>
            <p:cNvPr id="7" name="椭圆 6"/>
            <p:cNvSpPr/>
            <p:nvPr>
              <p:custDataLst>
                <p:tags r:id="rId5"/>
              </p:custDataLst>
            </p:nvPr>
          </p:nvSpPr>
          <p:spPr>
            <a:xfrm>
              <a:off x="922338" y="1930400"/>
              <a:ext cx="438150" cy="4381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25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>
              <p:custDataLst>
                <p:tags r:id="rId6"/>
              </p:custDataLst>
            </p:nvPr>
          </p:nvSpPr>
          <p:spPr>
            <a:xfrm>
              <a:off x="1360488" y="1619704"/>
              <a:ext cx="215900" cy="2159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>
            <p:custDataLst>
              <p:tags r:id="rId7"/>
            </p:custDataLst>
          </p:nvPr>
        </p:nvGrpSpPr>
        <p:grpSpPr>
          <a:xfrm>
            <a:off x="5889470" y="1890173"/>
            <a:ext cx="654050" cy="748846"/>
            <a:chOff x="922338" y="1619704"/>
            <a:chExt cx="654050" cy="748846"/>
          </a:xfrm>
        </p:grpSpPr>
        <p:sp>
          <p:nvSpPr>
            <p:cNvPr id="10" name="椭圆 9"/>
            <p:cNvSpPr/>
            <p:nvPr>
              <p:custDataLst>
                <p:tags r:id="rId8"/>
              </p:custDataLst>
            </p:nvPr>
          </p:nvSpPr>
          <p:spPr>
            <a:xfrm>
              <a:off x="922338" y="1930400"/>
              <a:ext cx="438150" cy="4381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25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>
              <p:custDataLst>
                <p:tags r:id="rId9"/>
              </p:custDataLst>
            </p:nvPr>
          </p:nvSpPr>
          <p:spPr>
            <a:xfrm>
              <a:off x="1360488" y="1619704"/>
              <a:ext cx="215900" cy="2159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45187" y="1825625"/>
            <a:ext cx="593013" cy="678963"/>
            <a:chOff x="922338" y="1619704"/>
            <a:chExt cx="654050" cy="748846"/>
          </a:xfrm>
        </p:grpSpPr>
        <p:sp>
          <p:nvSpPr>
            <p:cNvPr id="4" name="椭圆 3"/>
            <p:cNvSpPr/>
            <p:nvPr>
              <p:custDataLst>
                <p:tags r:id="rId2"/>
              </p:custDataLst>
            </p:nvPr>
          </p:nvSpPr>
          <p:spPr>
            <a:xfrm>
              <a:off x="922338" y="1930400"/>
              <a:ext cx="438150" cy="4381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650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>
              <p:custDataLst>
                <p:tags r:id="rId3"/>
              </p:custDataLst>
            </p:nvPr>
          </p:nvSpPr>
          <p:spPr>
            <a:xfrm>
              <a:off x="1360488" y="1619704"/>
              <a:ext cx="215900" cy="2159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7" name="标题 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示例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idx="1"/>
            <p:custDataLst>
              <p:tags r:id="rId5"/>
            </p:custDataLst>
          </p:nvPr>
        </p:nvSpPr>
        <p:spPr/>
        <p:txBody>
          <a:bodyPr>
            <a:normAutofit lnSpcReduction="20000"/>
          </a:bodyPr>
          <a:lstStyle/>
          <a:p>
            <a:pPr>
              <a:lnSpc>
                <a:spcPct val="150000"/>
              </a:lnSpc>
            </a:pPr>
            <a:r>
              <a:rPr lang="zh-CN" dirty="0">
                <a:sym typeface="+mn-ea"/>
              </a:rPr>
              <a:t>现有一个任务派发模块，此模块最基础的属性是派发人、接收人、起止日期、任务内容、完成情况等。在</a:t>
            </a:r>
            <a:r>
              <a:rPr lang="en-US" altLang="zh-CN" dirty="0">
                <a:sym typeface="+mn-ea"/>
              </a:rPr>
              <a:t>A</a:t>
            </a:r>
            <a:r>
              <a:rPr lang="zh-CN" altLang="en-US" dirty="0">
                <a:sym typeface="+mn-ea"/>
              </a:rPr>
              <a:t>客户这里</a:t>
            </a:r>
            <a:r>
              <a:rPr lang="zh-CN" dirty="0">
                <a:sym typeface="+mn-ea"/>
              </a:rPr>
              <a:t>派发的任务是与具体事物关联的，具体事物为测绘、权调、面签三种，在</a:t>
            </a:r>
            <a:r>
              <a:rPr lang="en-US" altLang="zh-CN" dirty="0">
                <a:sym typeface="+mn-ea"/>
              </a:rPr>
              <a:t>B</a:t>
            </a:r>
            <a:r>
              <a:rPr lang="zh-CN" altLang="en-US" dirty="0">
                <a:sym typeface="+mn-ea"/>
              </a:rPr>
              <a:t>客户这里派发的任务就是采用任务内容来完成，与事物无关，在</a:t>
            </a:r>
            <a:r>
              <a:rPr lang="en-US" altLang="zh-CN" dirty="0">
                <a:sym typeface="+mn-ea"/>
              </a:rPr>
              <a:t>C</a:t>
            </a:r>
            <a:r>
              <a:rPr lang="zh-CN" altLang="en-US" dirty="0">
                <a:sym typeface="+mn-ea"/>
              </a:rPr>
              <a:t>客户这里派发的任务也是与具体事物关联的，具体事物为立项、合同签订、收款三种。</a:t>
            </a:r>
            <a:endParaRPr lang="zh-CN" altLang="en-US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如何设计一个任务派发模块作为这三类客户的底层？</a:t>
            </a:r>
            <a:endParaRPr lang="zh-CN" altLang="en-US" dirty="0"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459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l_h_f"/>
  <p:tag name="KSO_WM_UNIT_INDEX" val="1_2_1"/>
  <p:tag name="KSO_WM_UNIT_ID" val="custom160459_28*l_h_f*1_2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DIAGRAM_GROUP_CODE" val="l1-4"/>
  <p:tag name="KSO_WM_UNIT_PRESET_TEXT_LEN" val="17"/>
  <p:tag name="KSO_WM_UNIT_TEXT_FILL_FORE_SCHEMECOLOR_INDEX" val="13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l_h_f"/>
  <p:tag name="KSO_WM_UNIT_INDEX" val="1_1_1"/>
  <p:tag name="KSO_WM_UNIT_ID" val="custom160459_28*l_h_f*1_1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DIAGRAM_GROUP_CODE" val="l1-4"/>
  <p:tag name="KSO_WM_UNIT_PRESET_TEXT_LEN" val="17"/>
  <p:tag name="KSO_WM_UNIT_TEXT_FILL_FORE_SCHEMECOLOR_INDEX" val="13"/>
  <p:tag name="KSO_WM_UNIT_TEXT_FILL_TYPE" val="1"/>
  <p:tag name="KSO_WM_UNIT_USESOURCEFORMAT_APPLY" val="1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l_h_f"/>
  <p:tag name="KSO_WM_UNIT_INDEX" val="1_5_1"/>
  <p:tag name="KSO_WM_UNIT_ID" val="custom160459_28*l_h_f*1_5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DIAGRAM_GROUP_CODE" val="l1-4"/>
  <p:tag name="KSO_WM_UNIT_PRESET_TEXT_LEN" val="17"/>
  <p:tag name="KSO_WM_UNIT_TEXT_FILL_FORE_SCHEMECOLOR_INDEX" val="13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l_h_f"/>
  <p:tag name="KSO_WM_UNIT_INDEX" val="1_4_1"/>
  <p:tag name="KSO_WM_UNIT_ID" val="custom160459_28*l_h_f*1_4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DIAGRAM_GROUP_CODE" val="l1-4"/>
  <p:tag name="KSO_WM_UNIT_PRESET_TEXT_LEN" val="17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l_h_a"/>
  <p:tag name="KSO_WM_UNIT_INDEX" val="1_2_1"/>
  <p:tag name="KSO_WM_UNIT_ID" val="custom160459_28*l_h_a*1_2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DIAGRAM_GROUP_CODE" val="l1-4"/>
  <p:tag name="KSO_WM_UNIT_PRESET_TEXT_LEN" val="5"/>
  <p:tag name="KSO_WM_UNIT_FILL_FORE_SCHEMECOLOR_INDEX" val="5"/>
  <p:tag name="KSO_WM_UNIT_FILL_TYPE" val="1"/>
  <p:tag name="KSO_WM_UNIT_USESOURCEFORMAT_APPLY" val="1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l_h_a"/>
  <p:tag name="KSO_WM_UNIT_INDEX" val="1_5_1"/>
  <p:tag name="KSO_WM_UNIT_ID" val="custom160459_28*l_h_a*1_5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3"/>
  <p:tag name="KSO_WM_DIAGRAM_GROUP_CODE" val="l1-4"/>
  <p:tag name="KSO_WM_UNIT_PRESET_TEXT_LEN" val="5"/>
  <p:tag name="KSO_WM_UNIT_FILL_FORE_SCHEMECOLOR_INDEX" val="5"/>
  <p:tag name="KSO_WM_UNIT_FILL_TYPE" val="1"/>
  <p:tag name="KSO_WM_UNIT_USESOURCEFORMAT_APPLY" val="1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l_i"/>
  <p:tag name="KSO_WM_UNIT_INDEX" val="1_1"/>
  <p:tag name="KSO_WM_UNIT_ID" val="custom160459_28*l_i*1_1"/>
  <p:tag name="KSO_WM_UNIT_CLEAR" val="1"/>
  <p:tag name="KSO_WM_UNIT_LAYERLEVEL" val="1_1"/>
  <p:tag name="KSO_WM_DIAGRAM_GROUP_CODE" val="l1-4"/>
  <p:tag name="KSO_WM_UNIT_FILL_FORE_SCHEMECOLOR_INDEX" val="5"/>
  <p:tag name="KSO_WM_UNIT_FILL_TYPE" val="1"/>
  <p:tag name="KSO_WM_UNIT_USESOURCEFORMAT_APPLY" val="1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a"/>
  <p:tag name="KSO_WM_UNIT_INDEX" val="1"/>
  <p:tag name="KSO_WM_UNIT_ID" val="custom160459_28*a*1"/>
  <p:tag name="KSO_WM_UNIT_CLEAR" val="1"/>
  <p:tag name="KSO_WM_UNIT_LAYERLEVEL" val="1"/>
  <p:tag name="KSO_WM_UNIT_VALUE" val="1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8.xml><?xml version="1.0" encoding="utf-8"?>
<p:tagLst xmlns:p="http://schemas.openxmlformats.org/presentationml/2006/main">
  <p:tag name="KSO_WM_TEMPLATE_CATEGORY" val="custom"/>
  <p:tag name="KSO_WM_TEMPLATE_INDEX" val="160459"/>
  <p:tag name="KSO_WM_SLIDE_ID" val="custom160459_28"/>
  <p:tag name="KSO_WM_SLIDE_INDEX" val="28"/>
  <p:tag name="KSO_WM_SLIDE_ITEM_CNT" val="5"/>
  <p:tag name="KSO_WM_SLIDE_LAYOUT" val="a_l"/>
  <p:tag name="KSO_WM_SLIDE_LAYOUT_CNT" val="1_1"/>
  <p:tag name="KSO_WM_SLIDE_TYPE" val="text"/>
  <p:tag name="KSO_WM_BEAUTIFY_FLAG" val="#wm#"/>
  <p:tag name="KSO_WM_TAG_VERSION" val="1.0"/>
  <p:tag name="KSO_WM_SLIDE_POSITION" val="220*144"/>
  <p:tag name="KSO_WM_SLIDE_SIZE" val="534*354"/>
  <p:tag name="KSO_WM_DIAGRAM_GROUP_CODE" val="l1-4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2*i*0"/>
  <p:tag name="KSO_WM_TEMPLATE_CATEGORY" val="custom"/>
  <p:tag name="KSO_WM_TEMPLATE_INDEX" val="160459"/>
  <p:tag name="KSO_WM_UNIT_INDEX" val="0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459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2*i*3"/>
  <p:tag name="KSO_WM_TEMPLATE_CATEGORY" val="custom"/>
  <p:tag name="KSO_WM_TEMPLATE_INDEX" val="160459"/>
  <p:tag name="KSO_WM_UNIT_INDEX" val="3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2*i*4"/>
  <p:tag name="KSO_WM_TEMPLATE_CATEGORY" val="custom"/>
  <p:tag name="KSO_WM_TEMPLATE_INDEX" val="160459"/>
  <p:tag name="KSO_WM_UNIT_INDEX" val="4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a"/>
  <p:tag name="KSO_WM_UNIT_INDEX" val="1"/>
  <p:tag name="KSO_WM_UNIT_ID" val="custom160459_2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f"/>
  <p:tag name="KSO_WM_UNIT_INDEX" val="1"/>
  <p:tag name="KSO_WM_UNIT_ID" val="custom160459_2*f*1"/>
  <p:tag name="KSO_WM_UNIT_CLEAR" val="1"/>
  <p:tag name="KSO_WM_UNIT_LAYERLEVEL" val="1"/>
  <p:tag name="KSO_WM_UNIT_VALUE" val="198"/>
  <p:tag name="KSO_WM_UNIT_HIGHLIGHT" val="0"/>
  <p:tag name="KSO_WM_UNIT_COMPATIBLE" val="0"/>
  <p:tag name="KSO_WM_UNIT_PRESET_TEXT_INDEX" val="5"/>
  <p:tag name="KSO_WM_UNIT_PRESET_TEXT_LEN" val="232"/>
</p:tagLst>
</file>

<file path=ppt/tags/tag24.xml><?xml version="1.0" encoding="utf-8"?>
<p:tagLst xmlns:p="http://schemas.openxmlformats.org/presentationml/2006/main">
  <p:tag name="KSO_WM_TEMPLATE_CATEGORY" val="custom"/>
  <p:tag name="KSO_WM_TEMPLATE_INDEX" val="160459"/>
  <p:tag name="KSO_WM_SLIDE_ID" val="custom160459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2*i*0"/>
  <p:tag name="KSO_WM_TEMPLATE_CATEGORY" val="custom"/>
  <p:tag name="KSO_WM_TEMPLATE_INDEX" val="160459"/>
  <p:tag name="KSO_WM_UNIT_INDEX" val="0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2*i*3"/>
  <p:tag name="KSO_WM_TEMPLATE_CATEGORY" val="custom"/>
  <p:tag name="KSO_WM_TEMPLATE_INDEX" val="160459"/>
  <p:tag name="KSO_WM_UNIT_INDEX" val="3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2*i*4"/>
  <p:tag name="KSO_WM_TEMPLATE_CATEGORY" val="custom"/>
  <p:tag name="KSO_WM_TEMPLATE_INDEX" val="160459"/>
  <p:tag name="KSO_WM_UNIT_INDEX" val="4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a"/>
  <p:tag name="KSO_WM_UNIT_INDEX" val="1"/>
  <p:tag name="KSO_WM_UNIT_ID" val="custom160459_2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f"/>
  <p:tag name="KSO_WM_UNIT_INDEX" val="1"/>
  <p:tag name="KSO_WM_UNIT_ID" val="custom160459_2*f*1"/>
  <p:tag name="KSO_WM_UNIT_CLEAR" val="1"/>
  <p:tag name="KSO_WM_UNIT_LAYERLEVEL" val="1"/>
  <p:tag name="KSO_WM_UNIT_VALUE" val="198"/>
  <p:tag name="KSO_WM_UNIT_HIGHLIGHT" val="0"/>
  <p:tag name="KSO_WM_UNIT_COMPATIBLE" val="0"/>
  <p:tag name="KSO_WM_UNIT_PRESET_TEXT_INDEX" val="5"/>
  <p:tag name="KSO_WM_UNIT_PRESET_TEXT_LEN" val="232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a"/>
  <p:tag name="KSO_WM_UNIT_INDEX" val="1"/>
  <p:tag name="KSO_WM_UNIT_ID" val="custom160459_1*a*1"/>
  <p:tag name="KSO_WM_UNIT_CLEAR" val="1"/>
  <p:tag name="KSO_WM_UNIT_LAYERLEVEL" val="1"/>
  <p:tag name="KSO_WM_UNIT_VALUE" val="9"/>
  <p:tag name="KSO_WM_UNIT_ISCONTENTSTITLE" val="0"/>
  <p:tag name="KSO_WM_UNIT_HIGHLIGHT" val="0"/>
  <p:tag name="KSO_WM_UNIT_COMPATIBLE" val="0"/>
  <p:tag name="KSO_WM_UNIT_PRESET_TEXT_INDEX" val="3"/>
  <p:tag name="KSO_WM_UNIT_PRESET_TEXT_LEN" val="12"/>
</p:tagLst>
</file>

<file path=ppt/tags/tag30.xml><?xml version="1.0" encoding="utf-8"?>
<p:tagLst xmlns:p="http://schemas.openxmlformats.org/presentationml/2006/main">
  <p:tag name="KSO_WM_TEMPLATE_CATEGORY" val="custom"/>
  <p:tag name="KSO_WM_TEMPLATE_INDEX" val="160459"/>
  <p:tag name="KSO_WM_SLIDE_ID" val="custom160459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2*i*0"/>
  <p:tag name="KSO_WM_TEMPLATE_CATEGORY" val="custom"/>
  <p:tag name="KSO_WM_TEMPLATE_INDEX" val="160459"/>
  <p:tag name="KSO_WM_UNIT_INDEX" val="0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2*i*3"/>
  <p:tag name="KSO_WM_TEMPLATE_CATEGORY" val="custom"/>
  <p:tag name="KSO_WM_TEMPLATE_INDEX" val="160459"/>
  <p:tag name="KSO_WM_UNIT_INDEX" val="3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2*i*4"/>
  <p:tag name="KSO_WM_TEMPLATE_CATEGORY" val="custom"/>
  <p:tag name="KSO_WM_TEMPLATE_INDEX" val="160459"/>
  <p:tag name="KSO_WM_UNIT_INDEX" val="4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a"/>
  <p:tag name="KSO_WM_UNIT_INDEX" val="1"/>
  <p:tag name="KSO_WM_UNIT_ID" val="custom160459_2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f"/>
  <p:tag name="KSO_WM_UNIT_INDEX" val="1"/>
  <p:tag name="KSO_WM_UNIT_ID" val="custom160459_2*f*1"/>
  <p:tag name="KSO_WM_UNIT_CLEAR" val="1"/>
  <p:tag name="KSO_WM_UNIT_LAYERLEVEL" val="1"/>
  <p:tag name="KSO_WM_UNIT_VALUE" val="198"/>
  <p:tag name="KSO_WM_UNIT_HIGHLIGHT" val="0"/>
  <p:tag name="KSO_WM_UNIT_COMPATIBLE" val="0"/>
  <p:tag name="KSO_WM_UNIT_PRESET_TEXT_INDEX" val="5"/>
  <p:tag name="KSO_WM_UNIT_PRESET_TEXT_LEN" val="232"/>
</p:tagLst>
</file>

<file path=ppt/tags/tag36.xml><?xml version="1.0" encoding="utf-8"?>
<p:tagLst xmlns:p="http://schemas.openxmlformats.org/presentationml/2006/main">
  <p:tag name="KSO_WM_TEMPLATE_CATEGORY" val="custom"/>
  <p:tag name="KSO_WM_TEMPLATE_INDEX" val="160459"/>
  <p:tag name="KSO_WM_SLIDE_ID" val="custom160459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2*i*0"/>
  <p:tag name="KSO_WM_TEMPLATE_CATEGORY" val="custom"/>
  <p:tag name="KSO_WM_TEMPLATE_INDEX" val="160459"/>
  <p:tag name="KSO_WM_UNIT_INDEX" val="0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2*i*3"/>
  <p:tag name="KSO_WM_TEMPLATE_CATEGORY" val="custom"/>
  <p:tag name="KSO_WM_TEMPLATE_INDEX" val="160459"/>
  <p:tag name="KSO_WM_UNIT_INDEX" val="3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2*i*4"/>
  <p:tag name="KSO_WM_TEMPLATE_CATEGORY" val="custom"/>
  <p:tag name="KSO_WM_TEMPLATE_INDEX" val="160459"/>
  <p:tag name="KSO_WM_UNIT_INDEX" val="4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b"/>
  <p:tag name="KSO_WM_UNIT_INDEX" val="1"/>
  <p:tag name="KSO_WM_UNIT_ID" val="custom160459_1*b*1"/>
  <p:tag name="KSO_WM_UNIT_CLEAR" val="1"/>
  <p:tag name="KSO_WM_UNIT_LAYERLEVEL" val="1"/>
  <p:tag name="KSO_WM_UNIT_VALUE" val="46"/>
  <p:tag name="KSO_WM_UNIT_ISCONTENTSTITLE" val="0"/>
  <p:tag name="KSO_WM_UNIT_HIGHLIGHT" val="0"/>
  <p:tag name="KSO_WM_UNIT_COMPATIBLE" val="0"/>
  <p:tag name="KSO_WM_UNIT_PRESET_TEXT_INDEX" val="4"/>
  <p:tag name="KSO_WM_UNIT_PRESET_TEXT_LEN" val="46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a"/>
  <p:tag name="KSO_WM_UNIT_INDEX" val="1"/>
  <p:tag name="KSO_WM_UNIT_ID" val="custom160459_2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f"/>
  <p:tag name="KSO_WM_UNIT_INDEX" val="1"/>
  <p:tag name="KSO_WM_UNIT_ID" val="custom160459_2*f*1"/>
  <p:tag name="KSO_WM_UNIT_CLEAR" val="1"/>
  <p:tag name="KSO_WM_UNIT_LAYERLEVEL" val="1"/>
  <p:tag name="KSO_WM_UNIT_VALUE" val="198"/>
  <p:tag name="KSO_WM_UNIT_HIGHLIGHT" val="0"/>
  <p:tag name="KSO_WM_UNIT_COMPATIBLE" val="0"/>
  <p:tag name="KSO_WM_UNIT_PRESET_TEXT_INDEX" val="5"/>
  <p:tag name="KSO_WM_UNIT_PRESET_TEXT_LEN" val="232"/>
</p:tagLst>
</file>

<file path=ppt/tags/tag42.xml><?xml version="1.0" encoding="utf-8"?>
<p:tagLst xmlns:p="http://schemas.openxmlformats.org/presentationml/2006/main">
  <p:tag name="KSO_WM_TEMPLATE_CATEGORY" val="custom"/>
  <p:tag name="KSO_WM_TEMPLATE_INDEX" val="160459"/>
  <p:tag name="KSO_WM_SLIDE_ID" val="custom160459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2*i*0"/>
  <p:tag name="KSO_WM_TEMPLATE_CATEGORY" val="custom"/>
  <p:tag name="KSO_WM_TEMPLATE_INDEX" val="160459"/>
  <p:tag name="KSO_WM_UNIT_INDEX" val="0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2*i*3"/>
  <p:tag name="KSO_WM_TEMPLATE_CATEGORY" val="custom"/>
  <p:tag name="KSO_WM_TEMPLATE_INDEX" val="160459"/>
  <p:tag name="KSO_WM_UNIT_INDEX" val="3"/>
</p:tagLst>
</file>

<file path=ppt/tags/tag4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2*i*4"/>
  <p:tag name="KSO_WM_TEMPLATE_CATEGORY" val="custom"/>
  <p:tag name="KSO_WM_TEMPLATE_INDEX" val="160459"/>
  <p:tag name="KSO_WM_UNIT_INDEX" val="4"/>
</p:tagLst>
</file>

<file path=ppt/tags/tag4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a"/>
  <p:tag name="KSO_WM_UNIT_INDEX" val="1"/>
  <p:tag name="KSO_WM_UNIT_ID" val="custom160459_2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f"/>
  <p:tag name="KSO_WM_UNIT_INDEX" val="1"/>
  <p:tag name="KSO_WM_UNIT_ID" val="custom160459_2*f*1"/>
  <p:tag name="KSO_WM_UNIT_CLEAR" val="1"/>
  <p:tag name="KSO_WM_UNIT_LAYERLEVEL" val="1"/>
  <p:tag name="KSO_WM_UNIT_VALUE" val="198"/>
  <p:tag name="KSO_WM_UNIT_HIGHLIGHT" val="0"/>
  <p:tag name="KSO_WM_UNIT_COMPATIBLE" val="0"/>
  <p:tag name="KSO_WM_UNIT_PRESET_TEXT_INDEX" val="5"/>
  <p:tag name="KSO_WM_UNIT_PRESET_TEXT_LEN" val="232"/>
</p:tagLst>
</file>

<file path=ppt/tags/tag48.xml><?xml version="1.0" encoding="utf-8"?>
<p:tagLst xmlns:p="http://schemas.openxmlformats.org/presentationml/2006/main">
  <p:tag name="KSO_WM_TEMPLATE_CATEGORY" val="custom"/>
  <p:tag name="KSO_WM_TEMPLATE_INDEX" val="160459"/>
  <p:tag name="KSO_WM_SLIDE_ID" val="custom160459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a"/>
  <p:tag name="KSO_WM_UNIT_INDEX" val="1"/>
  <p:tag name="KSO_WM_UNIT_ID" val="custom160459_3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p="http://schemas.openxmlformats.org/presentationml/2006/main">
  <p:tag name="KSO_WM_TEMPLATE_THUMBS_INDEX" val="1、10、12、16、19、20、24、28、30"/>
  <p:tag name="KSO_WM_TEMPLATE_CATEGORY" val="custom"/>
  <p:tag name="KSO_WM_TEMPLATE_INDEX" val="160459"/>
  <p:tag name="KSO_WM_SLIDE_ID" val="custom160459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AG_VERSION" val="1.0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f"/>
  <p:tag name="KSO_WM_UNIT_INDEX" val="1"/>
  <p:tag name="KSO_WM_UNIT_ID" val="custom160459_3*f*1"/>
  <p:tag name="KSO_WM_UNIT_CLEAR" val="1"/>
  <p:tag name="KSO_WM_UNIT_LAYERLEVEL" val="1"/>
  <p:tag name="KSO_WM_UNIT_VALUE" val="102"/>
  <p:tag name="KSO_WM_UNIT_HIGHLIGHT" val="0"/>
  <p:tag name="KSO_WM_UNIT_COMPATIBLE" val="0"/>
  <p:tag name="KSO_WM_UNIT_PRESET_TEXT_INDEX" val="5"/>
  <p:tag name="KSO_WM_UNIT_PRESET_TEXT_LEN" val="232"/>
</p:tagLst>
</file>

<file path=ppt/tags/tag5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f"/>
  <p:tag name="KSO_WM_UNIT_INDEX" val="2"/>
  <p:tag name="KSO_WM_UNIT_ID" val="custom160459_3*f*2"/>
  <p:tag name="KSO_WM_UNIT_CLEAR" val="1"/>
  <p:tag name="KSO_WM_UNIT_LAYERLEVEL" val="1"/>
  <p:tag name="KSO_WM_UNIT_VALUE" val="102"/>
  <p:tag name="KSO_WM_UNIT_HIGHLIGHT" val="0"/>
  <p:tag name="KSO_WM_UNIT_COMPATIBLE" val="0"/>
  <p:tag name="KSO_WM_UNIT_PRESET_TEXT_INDEX" val="5"/>
  <p:tag name="KSO_WM_UNIT_PRESET_TEXT_LEN" val="232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3*i*3"/>
  <p:tag name="KSO_WM_TEMPLATE_CATEGORY" val="custom"/>
  <p:tag name="KSO_WM_TEMPLATE_INDEX" val="160459"/>
  <p:tag name="KSO_WM_UNIT_INDEX" val="3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3*i*6"/>
  <p:tag name="KSO_WM_TEMPLATE_CATEGORY" val="custom"/>
  <p:tag name="KSO_WM_TEMPLATE_INDEX" val="160459"/>
  <p:tag name="KSO_WM_UNIT_INDEX" val="6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3*i*7"/>
  <p:tag name="KSO_WM_TEMPLATE_CATEGORY" val="custom"/>
  <p:tag name="KSO_WM_TEMPLATE_INDEX" val="160459"/>
  <p:tag name="KSO_WM_UNIT_INDEX" val="7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3*i*8"/>
  <p:tag name="KSO_WM_TEMPLATE_CATEGORY" val="custom"/>
  <p:tag name="KSO_WM_TEMPLATE_INDEX" val="160459"/>
  <p:tag name="KSO_WM_UNIT_INDEX" val="8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3*i*11"/>
  <p:tag name="KSO_WM_TEMPLATE_CATEGORY" val="custom"/>
  <p:tag name="KSO_WM_TEMPLATE_INDEX" val="160459"/>
  <p:tag name="KSO_WM_UNIT_INDEX" val="11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3*i*12"/>
  <p:tag name="KSO_WM_TEMPLATE_CATEGORY" val="custom"/>
  <p:tag name="KSO_WM_TEMPLATE_INDEX" val="160459"/>
  <p:tag name="KSO_WM_UNIT_INDEX" val="12"/>
</p:tagLst>
</file>

<file path=ppt/tags/tag58.xml><?xml version="1.0" encoding="utf-8"?>
<p:tagLst xmlns:p="http://schemas.openxmlformats.org/presentationml/2006/main">
  <p:tag name="KSO_WM_TEMPLATE_CATEGORY" val="custom"/>
  <p:tag name="KSO_WM_TEMPLATE_INDEX" val="160459"/>
  <p:tag name="KSO_WM_SLIDE_ID" val="custom160459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TAG_VERSION" val="1.0"/>
  <p:tag name="KSO_WM_SLIDE_POSITION" val="98*158"/>
  <p:tag name="KSO_WM_SLIDE_SIZE" val="796*325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2*i*0"/>
  <p:tag name="KSO_WM_TEMPLATE_CATEGORY" val="custom"/>
  <p:tag name="KSO_WM_TEMPLATE_INDEX" val="160459"/>
  <p:tag name="KSO_WM_UNIT_INDEX" val="0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l_h_a"/>
  <p:tag name="KSO_WM_UNIT_INDEX" val="1_3_1"/>
  <p:tag name="KSO_WM_UNIT_ID" val="custom160459_28*l_h_a*1_3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DIAGRAM_GROUP_CODE" val="l1-4"/>
  <p:tag name="KSO_WM_UNIT_PRESET_TEXT_LEN" val="5"/>
  <p:tag name="KSO_WM_UNIT_FILL_FORE_SCHEMECOLOR_INDEX" val="5"/>
  <p:tag name="KSO_WM_UNIT_FILL_TYPE" val="1"/>
  <p:tag name="KSO_WM_UNIT_USESOURCEFORMAT_APPLY" val="1"/>
</p:tagLst>
</file>

<file path=ppt/tags/tag6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2*i*3"/>
  <p:tag name="KSO_WM_TEMPLATE_CATEGORY" val="custom"/>
  <p:tag name="KSO_WM_TEMPLATE_INDEX" val="160459"/>
  <p:tag name="KSO_WM_UNIT_INDEX" val="3"/>
</p:tagLst>
</file>

<file path=ppt/tags/tag6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2*i*4"/>
  <p:tag name="KSO_WM_TEMPLATE_CATEGORY" val="custom"/>
  <p:tag name="KSO_WM_TEMPLATE_INDEX" val="160459"/>
  <p:tag name="KSO_WM_UNIT_INDEX" val="4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a"/>
  <p:tag name="KSO_WM_UNIT_INDEX" val="1"/>
  <p:tag name="KSO_WM_UNIT_ID" val="custom160459_2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f"/>
  <p:tag name="KSO_WM_UNIT_INDEX" val="1"/>
  <p:tag name="KSO_WM_UNIT_ID" val="custom160459_2*f*1"/>
  <p:tag name="KSO_WM_UNIT_CLEAR" val="1"/>
  <p:tag name="KSO_WM_UNIT_LAYERLEVEL" val="1"/>
  <p:tag name="KSO_WM_UNIT_VALUE" val="198"/>
  <p:tag name="KSO_WM_UNIT_HIGHLIGHT" val="0"/>
  <p:tag name="KSO_WM_UNIT_COMPATIBLE" val="0"/>
  <p:tag name="KSO_WM_UNIT_PRESET_TEXT_INDEX" val="5"/>
  <p:tag name="KSO_WM_UNIT_PRESET_TEXT_LEN" val="232"/>
</p:tagLst>
</file>

<file path=ppt/tags/tag64.xml><?xml version="1.0" encoding="utf-8"?>
<p:tagLst xmlns:p="http://schemas.openxmlformats.org/presentationml/2006/main">
  <p:tag name="KSO_WM_TEMPLATE_CATEGORY" val="custom"/>
  <p:tag name="KSO_WM_TEMPLATE_INDEX" val="160459"/>
  <p:tag name="KSO_WM_SLIDE_ID" val="custom160459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2*i*0"/>
  <p:tag name="KSO_WM_TEMPLATE_CATEGORY" val="custom"/>
  <p:tag name="KSO_WM_TEMPLATE_INDEX" val="160459"/>
  <p:tag name="KSO_WM_UNIT_INDEX" val="0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2*i*3"/>
  <p:tag name="KSO_WM_TEMPLATE_CATEGORY" val="custom"/>
  <p:tag name="KSO_WM_TEMPLATE_INDEX" val="160459"/>
  <p:tag name="KSO_WM_UNIT_INDEX" val="3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2*i*4"/>
  <p:tag name="KSO_WM_TEMPLATE_CATEGORY" val="custom"/>
  <p:tag name="KSO_WM_TEMPLATE_INDEX" val="160459"/>
  <p:tag name="KSO_WM_UNIT_INDEX" val="4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a"/>
  <p:tag name="KSO_WM_UNIT_INDEX" val="1"/>
  <p:tag name="KSO_WM_UNIT_ID" val="custom160459_2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f"/>
  <p:tag name="KSO_WM_UNIT_INDEX" val="1"/>
  <p:tag name="KSO_WM_UNIT_ID" val="custom160459_2*f*1"/>
  <p:tag name="KSO_WM_UNIT_CLEAR" val="1"/>
  <p:tag name="KSO_WM_UNIT_LAYERLEVEL" val="1"/>
  <p:tag name="KSO_WM_UNIT_VALUE" val="198"/>
  <p:tag name="KSO_WM_UNIT_HIGHLIGHT" val="0"/>
  <p:tag name="KSO_WM_UNIT_COMPATIBLE" val="0"/>
  <p:tag name="KSO_WM_UNIT_PRESET_TEXT_INDEX" val="5"/>
  <p:tag name="KSO_WM_UNIT_PRESET_TEXT_LEN" val="232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l_h_a"/>
  <p:tag name="KSO_WM_UNIT_INDEX" val="1_1_1"/>
  <p:tag name="KSO_WM_UNIT_ID" val="custom160459_28*l_h_a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DIAGRAM_GROUP_CODE" val="l1-4"/>
  <p:tag name="KSO_WM_UNIT_PRESET_TEXT_LEN" val="5"/>
  <p:tag name="KSO_WM_UNIT_FILL_FORE_SCHEMECOLOR_INDEX" val="5"/>
  <p:tag name="KSO_WM_UNIT_FILL_TYPE" val="1"/>
  <p:tag name="KSO_WM_UNIT_USESOURCEFORMAT_APPLY" val="1"/>
</p:tagLst>
</file>

<file path=ppt/tags/tag70.xml><?xml version="1.0" encoding="utf-8"?>
<p:tagLst xmlns:p="http://schemas.openxmlformats.org/presentationml/2006/main">
  <p:tag name="KSO_WM_TEMPLATE_CATEGORY" val="custom"/>
  <p:tag name="KSO_WM_TEMPLATE_INDEX" val="160459"/>
  <p:tag name="KSO_WM_SLIDE_ID" val="custom160459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a"/>
  <p:tag name="KSO_WM_UNIT_INDEX" val="1"/>
  <p:tag name="KSO_WM_UNIT_ID" val="custom160459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f"/>
  <p:tag name="KSO_WM_UNIT_INDEX" val="1"/>
  <p:tag name="KSO_WM_UNIT_ID" val="custom160459_4*f*1"/>
  <p:tag name="KSO_WM_UNIT_CLEAR" val="1"/>
  <p:tag name="KSO_WM_UNIT_LAYERLEVEL" val="1"/>
  <p:tag name="KSO_WM_UNIT_VALUE" val="120"/>
  <p:tag name="KSO_WM_UNIT_HIGHLIGHT" val="0"/>
  <p:tag name="KSO_WM_UNIT_COMPATIBLE" val="0"/>
  <p:tag name="KSO_WM_UNIT_PRESET_TEXT_INDEX" val="5"/>
  <p:tag name="KSO_WM_UNIT_PRESET_TEXT_LEN" val="232"/>
</p:tagLst>
</file>

<file path=ppt/tags/tag7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f"/>
  <p:tag name="KSO_WM_UNIT_INDEX" val="1"/>
  <p:tag name="KSO_WM_UNIT_ID" val="custom160459_4*f*1"/>
  <p:tag name="KSO_WM_UNIT_CLEAR" val="1"/>
  <p:tag name="KSO_WM_UNIT_LAYERLEVEL" val="1"/>
  <p:tag name="KSO_WM_UNIT_VALUE" val="120"/>
  <p:tag name="KSO_WM_UNIT_HIGHLIGHT" val="0"/>
  <p:tag name="KSO_WM_UNIT_COMPATIBLE" val="0"/>
  <p:tag name="KSO_WM_UNIT_PRESET_TEXT_INDEX" val="5"/>
  <p:tag name="KSO_WM_UNIT_PRESET_TEXT_LEN" val="232"/>
</p:tagLst>
</file>

<file path=ppt/tags/tag74.xml><?xml version="1.0" encoding="utf-8"?>
<p:tagLst xmlns:p="http://schemas.openxmlformats.org/presentationml/2006/main">
  <p:tag name="KSO_WM_TEMPLATE_CATEGORY" val="custom"/>
  <p:tag name="KSO_WM_TEMPLATE_INDEX" val="160459"/>
  <p:tag name="KSO_WM_TAG_VERSION" val="1.0"/>
  <p:tag name="KSO_WM_SLIDE_ID" val="custom160459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7*58"/>
  <p:tag name="KSO_WM_SLIDE_SIZE" val="826*425"/>
</p:tagLst>
</file>

<file path=ppt/tags/tag7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2*i*0"/>
  <p:tag name="KSO_WM_TEMPLATE_CATEGORY" val="custom"/>
  <p:tag name="KSO_WM_TEMPLATE_INDEX" val="160459"/>
  <p:tag name="KSO_WM_UNIT_INDEX" val="0"/>
</p:tagLst>
</file>

<file path=ppt/tags/tag7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2*i*3"/>
  <p:tag name="KSO_WM_TEMPLATE_CATEGORY" val="custom"/>
  <p:tag name="KSO_WM_TEMPLATE_INDEX" val="160459"/>
  <p:tag name="KSO_WM_UNIT_INDEX" val="3"/>
</p:tagLst>
</file>

<file path=ppt/tags/tag7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2*i*4"/>
  <p:tag name="KSO_WM_TEMPLATE_CATEGORY" val="custom"/>
  <p:tag name="KSO_WM_TEMPLATE_INDEX" val="160459"/>
  <p:tag name="KSO_WM_UNIT_INDEX" val="4"/>
</p:tagLst>
</file>

<file path=ppt/tags/tag7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a"/>
  <p:tag name="KSO_WM_UNIT_INDEX" val="1"/>
  <p:tag name="KSO_WM_UNIT_ID" val="custom160459_2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9.xml><?xml version="1.0" encoding="utf-8"?>
<p:tagLst xmlns:p="http://schemas.openxmlformats.org/presentationml/2006/main">
  <p:tag name="KSO_WM_TEMPLATE_CATEGORY" val="custom"/>
  <p:tag name="KSO_WM_TEMPLATE_INDEX" val="160459"/>
  <p:tag name="KSO_WM_SLIDE_ID" val="custom160459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l_h_a"/>
  <p:tag name="KSO_WM_UNIT_INDEX" val="1_4_1"/>
  <p:tag name="KSO_WM_UNIT_ID" val="custom160459_28*l_h_a*1_4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DIAGRAM_GROUP_CODE" val="l1-4"/>
  <p:tag name="KSO_WM_UNIT_PRESET_TEXT_LEN" val="5"/>
  <p:tag name="KSO_WM_UNIT_FILL_FORE_SCHEMECOLOR_INDEX" val="5"/>
  <p:tag name="KSO_WM_UNIT_FILL_TYPE" val="1"/>
  <p:tag name="KSO_WM_UNIT_USESOURCEFORMAT_APPLY" val="1"/>
</p:tagLst>
</file>

<file path=ppt/tags/tag8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2*i*0"/>
  <p:tag name="KSO_WM_TEMPLATE_CATEGORY" val="custom"/>
  <p:tag name="KSO_WM_TEMPLATE_INDEX" val="160459"/>
  <p:tag name="KSO_WM_UNIT_INDEX" val="0"/>
</p:tagLst>
</file>

<file path=ppt/tags/tag8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2*i*3"/>
  <p:tag name="KSO_WM_TEMPLATE_CATEGORY" val="custom"/>
  <p:tag name="KSO_WM_TEMPLATE_INDEX" val="160459"/>
  <p:tag name="KSO_WM_UNIT_INDEX" val="3"/>
</p:tagLst>
</file>

<file path=ppt/tags/tag8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2*i*4"/>
  <p:tag name="KSO_WM_TEMPLATE_CATEGORY" val="custom"/>
  <p:tag name="KSO_WM_TEMPLATE_INDEX" val="160459"/>
  <p:tag name="KSO_WM_UNIT_INDEX" val="4"/>
</p:tagLst>
</file>

<file path=ppt/tags/tag8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a"/>
  <p:tag name="KSO_WM_UNIT_INDEX" val="1"/>
  <p:tag name="KSO_WM_UNIT_ID" val="custom160459_2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4.xml><?xml version="1.0" encoding="utf-8"?>
<p:tagLst xmlns:p="http://schemas.openxmlformats.org/presentationml/2006/main">
  <p:tag name="KSO_WM_TEMPLATE_CATEGORY" val="custom"/>
  <p:tag name="KSO_WM_TEMPLATE_INDEX" val="160459"/>
  <p:tag name="KSO_WM_SLIDE_ID" val="custom160459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8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2*i*0"/>
  <p:tag name="KSO_WM_TEMPLATE_CATEGORY" val="custom"/>
  <p:tag name="KSO_WM_TEMPLATE_INDEX" val="160459"/>
  <p:tag name="KSO_WM_UNIT_INDEX" val="0"/>
</p:tagLst>
</file>

<file path=ppt/tags/tag8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2*i*3"/>
  <p:tag name="KSO_WM_TEMPLATE_CATEGORY" val="custom"/>
  <p:tag name="KSO_WM_TEMPLATE_INDEX" val="160459"/>
  <p:tag name="KSO_WM_UNIT_INDEX" val="3"/>
</p:tagLst>
</file>

<file path=ppt/tags/tag8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2*i*4"/>
  <p:tag name="KSO_WM_TEMPLATE_CATEGORY" val="custom"/>
  <p:tag name="KSO_WM_TEMPLATE_INDEX" val="160459"/>
  <p:tag name="KSO_WM_UNIT_INDEX" val="4"/>
</p:tagLst>
</file>

<file path=ppt/tags/tag8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a"/>
  <p:tag name="KSO_WM_UNIT_INDEX" val="1"/>
  <p:tag name="KSO_WM_UNIT_ID" val="custom160459_2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9.xml><?xml version="1.0" encoding="utf-8"?>
<p:tagLst xmlns:p="http://schemas.openxmlformats.org/presentationml/2006/main">
  <p:tag name="KSO_WM_TEMPLATE_CATEGORY" val="custom"/>
  <p:tag name="KSO_WM_TEMPLATE_INDEX" val="160459"/>
  <p:tag name="KSO_WM_SLIDE_ID" val="custom160459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l_h_f"/>
  <p:tag name="KSO_WM_UNIT_INDEX" val="1_3_1"/>
  <p:tag name="KSO_WM_UNIT_ID" val="custom160459_28*l_h_f*1_3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DIAGRAM_GROUP_CODE" val="l1-4"/>
  <p:tag name="KSO_WM_UNIT_PRESET_TEXT_LEN" val="17"/>
  <p:tag name="KSO_WM_UNIT_TEXT_FILL_FORE_SCHEMECOLOR_INDEX" val="13"/>
  <p:tag name="KSO_WM_UNIT_TEXT_FILL_TYPE" val="1"/>
  <p:tag name="KSO_WM_UNIT_USESOURCEFORMAT_APPLY" val="1"/>
</p:tagLst>
</file>

<file path=ppt/tags/tag9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a"/>
  <p:tag name="KSO_WM_UNIT_INDEX" val="1"/>
  <p:tag name="KSO_WM_UNIT_ID" val="custom160459_30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" val="THANKS"/>
</p:tagLst>
</file>

<file path=ppt/tags/tag91.xml><?xml version="1.0" encoding="utf-8"?>
<p:tagLst xmlns:p="http://schemas.openxmlformats.org/presentationml/2006/main">
  <p:tag name="KSO_WM_TEMPLATE_CATEGORY" val="custom"/>
  <p:tag name="KSO_WM_TEMPLATE_INDEX" val="160459"/>
  <p:tag name="KSO_WM_SLIDE_ID" val="custom160459_30"/>
  <p:tag name="KSO_WM_SLIDE_INDEX" val="30"/>
  <p:tag name="KSO_WM_SLIDE_ITEM_CNT" val="1"/>
  <p:tag name="KSO_WM_SLIDE_LAYOUT" val="a"/>
  <p:tag name="KSO_WM_SLIDE_LAYOUT_CNT" val="1"/>
  <p:tag name="KSO_WM_SLIDE_TYPE" val="endPage"/>
  <p:tag name="KSO_WM_BEAUTIFY_FLAG" val="#wm#"/>
  <p:tag name="KSO_WM_TAG_VERSION" val="1.0"/>
</p:tagLst>
</file>

<file path=ppt/theme/theme1.xml><?xml version="1.0" encoding="utf-8"?>
<a:theme xmlns:a="http://schemas.openxmlformats.org/drawingml/2006/main" name="A000120140530A97PPBG">
  <a:themeElements>
    <a:clrScheme name="160179.179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D2689D"/>
      </a:accent1>
      <a:accent2>
        <a:srgbClr val="D37051"/>
      </a:accent2>
      <a:accent3>
        <a:srgbClr val="F28711"/>
      </a:accent3>
      <a:accent4>
        <a:srgbClr val="D30E00"/>
      </a:accent4>
      <a:accent5>
        <a:srgbClr val="BAD038"/>
      </a:accent5>
      <a:accent6>
        <a:srgbClr val="46CBE6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2224</Words>
  <Application>WPS 演示</Application>
  <PresentationFormat>宽屏</PresentationFormat>
  <Paragraphs>132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宋体</vt:lpstr>
      <vt:lpstr>Wingdings</vt:lpstr>
      <vt:lpstr>幼圆</vt:lpstr>
      <vt:lpstr>黑体</vt:lpstr>
      <vt:lpstr>Calibri</vt:lpstr>
      <vt:lpstr>微软雅黑</vt:lpstr>
      <vt:lpstr>A000120140530A97PPBG</vt:lpstr>
      <vt:lpstr>LOREM IPSUM </vt:lpstr>
      <vt:lpstr>PowerPoint 演示文稿</vt:lpstr>
      <vt:lpstr>LOREM IPSUM DOLOR</vt:lpstr>
      <vt:lpstr>单一职责</vt:lpstr>
      <vt:lpstr>开闭原则</vt:lpstr>
      <vt:lpstr>里氏代换</vt:lpstr>
      <vt:lpstr>接口分离</vt:lpstr>
      <vt:lpstr>LOREM IPSUM DOLOR</vt:lpstr>
      <vt:lpstr>接口分离</vt:lpstr>
      <vt:lpstr>示例</vt:lpstr>
      <vt:lpstr>PowerPoint 演示文稿</vt:lpstr>
      <vt:lpstr>示例的设计进阶</vt:lpstr>
      <vt:lpstr>定制化网站建设步骤</vt:lpstr>
      <vt:lpstr>定制化系统开发步骤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x_sof</dc:creator>
  <cp:lastModifiedBy>x_sof</cp:lastModifiedBy>
  <cp:revision>141</cp:revision>
  <dcterms:created xsi:type="dcterms:W3CDTF">2017-04-25T08:32:15Z</dcterms:created>
  <dcterms:modified xsi:type="dcterms:W3CDTF">2017-04-25T10:26:21Z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